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1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D29F-AE8F-4149-8C4E-143BCCBB742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0439-D015-4362-BED1-DB6CB6DC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0439-D015-4362-BED1-DB6CB6DC5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5965"/>
          </a:xfrm>
        </p:spPr>
        <p:txBody>
          <a:bodyPr>
            <a:normAutofit/>
          </a:bodyPr>
          <a:lstStyle>
            <a:lvl1pPr marL="173038" indent="-173038">
              <a:lnSpc>
                <a:spcPts val="2600"/>
              </a:lnSpc>
              <a:buClrTx/>
              <a:buFont typeface="Arial" pitchFamily="34" charset="0"/>
              <a:buChar char="•"/>
              <a:defRPr sz="2000" b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4213" indent="-227013">
              <a:lnSpc>
                <a:spcPts val="2600"/>
              </a:lnSpc>
              <a:buClrTx/>
              <a:defRPr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7438" indent="-173038">
              <a:lnSpc>
                <a:spcPts val="2600"/>
              </a:lnSpc>
              <a:buClrTx/>
              <a:defRPr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41463" indent="-169863">
              <a:lnSpc>
                <a:spcPts val="2600"/>
              </a:lnSpc>
              <a:buClrTx/>
              <a:defRPr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01838" indent="-173038">
              <a:lnSpc>
                <a:spcPts val="2600"/>
              </a:lnSpc>
              <a:buClrTx/>
              <a:defRPr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358640" cy="3581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Appendix 21A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Composite Forecasting Method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(21.3.3)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76200" y="4049713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305800" cy="5418083"/>
              </a:xfrm>
            </p:spPr>
            <p:txBody>
              <a:bodyPr/>
              <a:lstStyle/>
              <a:p>
                <a:r>
                  <a:rPr lang="en-US" dirty="0" smtClean="0"/>
                  <a:t>A combination of the forecasts will usually outperform any of the individual forecasts.</a:t>
                </a:r>
              </a:p>
              <a:p>
                <a:r>
                  <a:rPr lang="en-US" dirty="0"/>
                  <a:t>For </a:t>
                </a:r>
                <a:r>
                  <a:rPr lang="en-US" i="1" dirty="0"/>
                  <a:t>n </a:t>
                </a:r>
                <a:r>
                  <a:rPr lang="en-US" dirty="0"/>
                  <a:t>individual unbiased forecasts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=1,2,...,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:r>
                  <a:rPr lang="en-US" i="1" dirty="0"/>
                  <a:t>n</a:t>
                </a:r>
                <a:r>
                  <a:rPr lang="en-US" dirty="0"/>
                  <a:t>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each greater than or equal to zero and all weights summing to one, and a composite forecast </a:t>
                </a:r>
                <a:r>
                  <a:rPr lang="en-US" i="1" dirty="0"/>
                  <a:t>X</a:t>
                </a:r>
                <a:r>
                  <a:rPr lang="en-US" dirty="0"/>
                  <a:t>, the value of </a:t>
                </a:r>
                <a:r>
                  <a:rPr lang="en-US" i="1" dirty="0"/>
                  <a:t>X</a:t>
                </a:r>
                <a:r>
                  <a:rPr lang="en-US" dirty="0"/>
                  <a:t> is then given </a:t>
                </a:r>
                <a:r>
                  <a:rPr lang="en-US" dirty="0" smtClean="0"/>
                  <a:t>as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 expected value of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the expected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Therefore, the expected value of combination of </a:t>
                </a:r>
                <a:r>
                  <a:rPr lang="en-US" i="1" dirty="0"/>
                  <a:t>n</a:t>
                </a:r>
                <a:r>
                  <a:rPr lang="en-US" dirty="0"/>
                  <a:t> unbiased forecasts is itself unbiased.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305800" cy="5418083"/>
              </a:xfrm>
              <a:blipFill rotWithShape="1">
                <a:blip r:embed="rId3"/>
                <a:stretch>
                  <a:fillRect l="-147" t="-450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45955"/>
              </p:ext>
            </p:extLst>
          </p:nvPr>
        </p:nvGraphicFramePr>
        <p:xfrm>
          <a:off x="1981200" y="2590800"/>
          <a:ext cx="1295400" cy="7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787400" imgH="431800" progId="Equation.DSMT4">
                  <p:embed/>
                </p:oleObj>
              </mc:Choice>
              <mc:Fallback>
                <p:oleObj name="Equation" r:id="rId4" imgW="787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1295400" cy="70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439423"/>
              </p:ext>
            </p:extLst>
          </p:nvPr>
        </p:nvGraphicFramePr>
        <p:xfrm>
          <a:off x="4800600" y="2590800"/>
          <a:ext cx="150431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977900" imgH="431800" progId="Equation.DSMT4">
                  <p:embed/>
                </p:oleObj>
              </mc:Choice>
              <mc:Fallback>
                <p:oleObj name="Equation" r:id="rId6" imgW="9779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1504315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58352"/>
              </p:ext>
            </p:extLst>
          </p:nvPr>
        </p:nvGraphicFramePr>
        <p:xfrm>
          <a:off x="1981200" y="3733800"/>
          <a:ext cx="45862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8" imgW="3060700" imgH="457200" progId="Equation.DSMT4">
                  <p:embed/>
                </p:oleObj>
              </mc:Choice>
              <mc:Fallback>
                <p:oleObj name="Equation" r:id="rId8" imgW="3060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4586288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fld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81000"/>
                <a:ext cx="8305800" cy="6019800"/>
              </a:xfrm>
            </p:spPr>
            <p:txBody>
              <a:bodyPr/>
              <a:lstStyle/>
              <a:p>
                <a:r>
                  <a:rPr lang="en-US" dirty="0"/>
                  <a:t>If, however, a combination of </a:t>
                </a:r>
                <a:r>
                  <a:rPr lang="en-US" i="1" dirty="0"/>
                  <a:t>n</a:t>
                </a:r>
                <a:r>
                  <a:rPr lang="en-US" dirty="0"/>
                  <a:t> forecasts is formed, </a:t>
                </a:r>
                <a:r>
                  <a:rPr lang="en-US" i="1" dirty="0"/>
                  <a:t>m</a:t>
                </a:r>
                <a:r>
                  <a:rPr lang="en-US" dirty="0"/>
                  <a:t> of which are biased, the result is generally a biased composite forecast. </a:t>
                </a:r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/>
                  <a:t>letting the expected value of the </a:t>
                </a:r>
                <a:r>
                  <a:rPr lang="en-US" i="1" dirty="0" err="1"/>
                  <a:t>i</a:t>
                </a:r>
                <a:r>
                  <a:rPr lang="en-US" dirty="0" err="1"/>
                  <a:t>th</a:t>
                </a:r>
                <a:r>
                  <a:rPr lang="en-US" dirty="0"/>
                  <a:t> biased forecast be represented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composite bias can be represented as follows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The composite of</a:t>
                </a:r>
                <a:r>
                  <a:rPr lang="en-US" b="1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-biased forecasts has a bias given by a combination of the individual forecast biases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In particular, combining two forecasts, one with a positive bias and one with a negative bias, can, for proper choices of weights, result in an unbiased </a:t>
                </a:r>
                <a:r>
                  <a:rPr lang="en-US" dirty="0" smtClean="0"/>
                  <a:t>composite,                .</a:t>
                </a:r>
              </a:p>
              <a:p>
                <a:r>
                  <a:rPr lang="en-US" dirty="0"/>
                  <a:t>One rule of thumb </a:t>
                </a:r>
                <a:r>
                  <a:rPr lang="en-US" dirty="0" smtClean="0"/>
                  <a:t>for approaching the </a:t>
                </a:r>
                <a:r>
                  <a:rPr lang="en-US" i="1" dirty="0" smtClean="0"/>
                  <a:t>choice of weights </a:t>
                </a:r>
                <a:r>
                  <a:rPr lang="en-US" dirty="0" smtClean="0"/>
                  <a:t>is </a:t>
                </a:r>
                <a:r>
                  <a:rPr lang="en-US" dirty="0"/>
                  <a:t>that when several alternative forecasts are available but a history of performance on each is not, the user can combine all forecasts by finding their simple average.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81000"/>
                <a:ext cx="8305800" cy="6019800"/>
              </a:xfrm>
              <a:blipFill rotWithShape="1">
                <a:blip r:embed="rId3"/>
                <a:stretch>
                  <a:fillRect l="-147" t="-405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419821"/>
              </p:ext>
            </p:extLst>
          </p:nvPr>
        </p:nvGraphicFramePr>
        <p:xfrm>
          <a:off x="914400" y="1981200"/>
          <a:ext cx="67537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3784320" imgH="431640" progId="Equation.DSMT4">
                  <p:embed/>
                </p:oleObj>
              </mc:Choice>
              <mc:Fallback>
                <p:oleObj name="Equation" r:id="rId4" imgW="37843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753787" cy="77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25917"/>
              </p:ext>
            </p:extLst>
          </p:nvPr>
        </p:nvGraphicFramePr>
        <p:xfrm>
          <a:off x="1752600" y="4267200"/>
          <a:ext cx="104309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6" imgW="736600" imgH="431800" progId="Equation.DSMT4">
                  <p:embed/>
                </p:oleObj>
              </mc:Choice>
              <mc:Fallback>
                <p:oleObj name="Equation" r:id="rId6" imgW="736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67200"/>
                        <a:ext cx="104309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305800" cy="5334000"/>
              </a:xfrm>
            </p:spPr>
            <p:txBody>
              <a:bodyPr/>
              <a:lstStyle/>
              <a:p>
                <a:r>
                  <a:rPr lang="en-US" dirty="0"/>
                  <a:t>Some additive rules may combine the econometric and ARIMA forecasts into a linear composite prediction of the form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pPr marL="860425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actual value for period </a:t>
                </a:r>
                <a:r>
                  <a:rPr lang="en-US" i="1" dirty="0"/>
                  <a:t>t</a:t>
                </a:r>
                <a:r>
                  <a:rPr lang="en-US" dirty="0"/>
                  <a:t>;</a:t>
                </a:r>
              </a:p>
              <a:p>
                <a:pPr marL="860425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fixed coefficients; and</a:t>
                </a:r>
              </a:p>
              <a:p>
                <a:pPr marL="860425" lvl="2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composite prediction error</a:t>
                </a:r>
                <a:r>
                  <a:rPr lang="en-US" dirty="0" smtClean="0"/>
                  <a:t>.</a:t>
                </a:r>
              </a:p>
              <a:p>
                <a:pPr marL="227013" indent="-280988"/>
                <a:r>
                  <a:rPr lang="en-US" dirty="0"/>
                  <a:t>In the case that both the econometric model and ARIMA predictions are individually unbiased, then (21A.1) can be rewritten as</a:t>
                </a:r>
              </a:p>
              <a:p>
                <a:pPr marL="0" indent="-53975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305800" cy="5334000"/>
              </a:xfrm>
              <a:blipFill rotWithShape="1">
                <a:blip r:embed="rId3"/>
                <a:stretch>
                  <a:fillRect l="-147" t="-457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53039"/>
              </p:ext>
            </p:extLst>
          </p:nvPr>
        </p:nvGraphicFramePr>
        <p:xfrm>
          <a:off x="1676400" y="1905000"/>
          <a:ext cx="4419600" cy="39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578100" imgH="228600" progId="Equation.DSMT4">
                  <p:embed/>
                </p:oleObj>
              </mc:Choice>
              <mc:Fallback>
                <p:oleObj name="Equation" r:id="rId4" imgW="2578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4419600" cy="391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1776248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(21A.1)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662778"/>
              </p:ext>
            </p:extLst>
          </p:nvPr>
        </p:nvGraphicFramePr>
        <p:xfrm>
          <a:off x="1600200" y="4724400"/>
          <a:ext cx="4556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2730500" imgH="228600" progId="Equation.DSMT4">
                  <p:embed/>
                </p:oleObj>
              </mc:Choice>
              <mc:Fallback>
                <p:oleObj name="Equation" r:id="rId6" imgW="273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455612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34200" y="4648200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6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85800"/>
                <a:ext cx="8305800" cy="5562600"/>
              </a:xfrm>
            </p:spPr>
            <p:txBody>
              <a:bodyPr/>
              <a:lstStyle/>
              <a:p>
                <a:r>
                  <a:rPr lang="en-US" dirty="0"/>
                  <a:t>The least-squares estimate of </a:t>
                </a:r>
                <a:r>
                  <a:rPr lang="en-US" i="1" dirty="0"/>
                  <a:t>B</a:t>
                </a:r>
                <a:r>
                  <a:rPr lang="en-US" dirty="0"/>
                  <a:t> in (</a:t>
                </a:r>
                <a:r>
                  <a:rPr lang="en-US" dirty="0" smtClean="0"/>
                  <a:t>21A.2</a:t>
                </a:r>
                <a:r>
                  <a:rPr lang="en-US" dirty="0"/>
                  <a:t>) is then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ECM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ARIMA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represent forecasted values from econometric model and ARIMA model, respectively. </a:t>
                </a:r>
                <a:endParaRPr lang="en-US" dirty="0" smtClean="0"/>
              </a:p>
              <a:p>
                <a:r>
                  <a:rPr lang="en-US" dirty="0" smtClean="0"/>
                  <a:t>Equation </a:t>
                </a:r>
                <a:r>
                  <a:rPr lang="en-US" dirty="0"/>
                  <a:t>(21A.3) is seen to be the coefficient of the regression of ARIMA prediction errors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/>
                                  <m:t>ARIMA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on the difference between the two predictions. </a:t>
                </a:r>
                <a:endParaRPr lang="en-US" dirty="0" smtClean="0"/>
              </a:p>
              <a:p>
                <a:r>
                  <a:rPr lang="en-US" dirty="0" smtClean="0"/>
                  <a:t>As </a:t>
                </a:r>
                <a:r>
                  <a:rPr lang="en-US" dirty="0"/>
                  <a:t>would seem quite reasonable, the greater the ability of the difference between the two predictions to account for error committed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/>
                              <m:t>ARIMA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the larger will be the weight given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(</m:t>
                        </m:r>
                        <m:r>
                          <m:rPr>
                            <m:nor/>
                          </m:rPr>
                          <a:rPr lang="en-US"/>
                          <m:t>Econometric</m:t>
                        </m:r>
                        <m:r>
                          <m:rPr>
                            <m:nor/>
                          </m:rPr>
                          <a:rPr lang="en-US"/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85800"/>
                <a:ext cx="8305800" cy="5562600"/>
              </a:xfrm>
              <a:blipFill rotWithShape="1">
                <a:blip r:embed="rId3"/>
                <a:stretch>
                  <a:fillRect l="-147" t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35759"/>
              </p:ext>
            </p:extLst>
          </p:nvPr>
        </p:nvGraphicFramePr>
        <p:xfrm>
          <a:off x="1524000" y="1143000"/>
          <a:ext cx="4953001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2895600" imgH="838200" progId="Equation.DSMT4">
                  <p:embed/>
                </p:oleObj>
              </mc:Choice>
              <mc:Fallback>
                <p:oleObj name="Equation" r:id="rId4" imgW="2895600" imgH="83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4953001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1447800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305800" cy="5867400"/>
              </a:xfrm>
            </p:spPr>
            <p:txBody>
              <a:bodyPr/>
              <a:lstStyle/>
              <a:p>
                <a:r>
                  <a:rPr lang="en-US" dirty="0"/>
                  <a:t>Composite predictions may be viewed as portfolios of predictions. If the econometric model’s and ARIMA’s errors are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respectively, then from (21A.2) the composite prediction error is seen to </a:t>
                </a:r>
                <a:r>
                  <a:rPr lang="en-US" dirty="0" smtClean="0"/>
                  <a:t>be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 </a:t>
                </a:r>
                <a:r>
                  <a:rPr lang="en-US" i="1" dirty="0"/>
                  <a:t>composite error </a:t>
                </a:r>
                <a:r>
                  <a:rPr lang="en-US" dirty="0"/>
                  <a:t>is the weighted average of individual errors. </a:t>
                </a:r>
              </a:p>
              <a:p>
                <a:r>
                  <a:rPr lang="en-US" dirty="0" smtClean="0"/>
                  <a:t>Minimizing </a:t>
                </a:r>
                <a:r>
                  <a:rPr lang="en-US" dirty="0"/>
                  <a:t>composite error variance over a finite sample of observations leads to the estimate of </a:t>
                </a:r>
                <a:r>
                  <a:rPr lang="en-US" i="1" dirty="0"/>
                  <a:t>B</a:t>
                </a:r>
                <a:r>
                  <a:rPr lang="en-US" dirty="0"/>
                  <a:t>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are the sample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the sample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the sample covariance of  and , respectively.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305800" cy="5867400"/>
              </a:xfrm>
              <a:blipFill rotWithShape="1">
                <a:blip r:embed="rId3"/>
                <a:stretch>
                  <a:fillRect l="-147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08488"/>
              </p:ext>
            </p:extLst>
          </p:nvPr>
        </p:nvGraphicFramePr>
        <p:xfrm>
          <a:off x="2133600" y="1676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76400"/>
                        <a:ext cx="28956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1600200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(21A.4)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4459"/>
              </p:ext>
            </p:extLst>
          </p:nvPr>
        </p:nvGraphicFramePr>
        <p:xfrm>
          <a:off x="2743200" y="3581400"/>
          <a:ext cx="16430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1092200" imgH="457200" progId="Equation.DSMT4">
                  <p:embed/>
                </p:oleObj>
              </mc:Choice>
              <mc:Fallback>
                <p:oleObj name="Equation" r:id="rId6" imgW="109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16430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5469" y="3657600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2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305800" cy="3429000"/>
              </a:xfrm>
            </p:spPr>
            <p:txBody>
              <a:bodyPr/>
              <a:lstStyle/>
              <a:p>
                <a:r>
                  <a:rPr lang="en-US" dirty="0"/>
                  <a:t>For large samples, or in the case that the variances </a:t>
                </a:r>
                <a:r>
                  <a:rPr lang="en-US" dirty="0" err="1"/>
                  <a:t>Var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) and </a:t>
                </a:r>
                <a:r>
                  <a:rPr lang="en-US" dirty="0" err="1"/>
                  <a:t>Var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)  and the covariance </a:t>
                </a:r>
                <a:r>
                  <a:rPr lang="en-US" dirty="0" err="1"/>
                  <a:t>Cov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) are known, Equation (21A.5) becomes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 minimum variance weight is seen to depend on the covariance between individual errors as well as on their respective variance.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305800" cy="3429000"/>
              </a:xfrm>
              <a:blipFill rotWithShape="1">
                <a:blip r:embed="rId3"/>
                <a:stretch>
                  <a:fillRect l="-147"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56554"/>
              </p:ext>
            </p:extLst>
          </p:nvPr>
        </p:nvGraphicFramePr>
        <p:xfrm>
          <a:off x="1295400" y="1970690"/>
          <a:ext cx="47125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413000" imgH="431800" progId="Equation.DSMT4">
                  <p:embed/>
                </p:oleObj>
              </mc:Choice>
              <mc:Fallback>
                <p:oleObj name="Equation" r:id="rId4" imgW="2413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70690"/>
                        <a:ext cx="471254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32332" y="2209800"/>
            <a:ext cx="1066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(21A.6)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9351"/>
      </p:ext>
    </p:extLst>
  </p:cSld>
  <p:clrMapOvr>
    <a:masterClrMapping/>
  </p:clrMapOvr>
</p:sld>
</file>

<file path=ppt/theme/theme1.xml><?xml version="1.0" encoding="utf-8"?>
<a:theme xmlns:a="http://schemas.openxmlformats.org/drawingml/2006/main" name="Book Powerpoint FINAL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Powerpoint FINAL</Template>
  <TotalTime>91</TotalTime>
  <Words>695</Words>
  <Application>Microsoft Office PowerPoint</Application>
  <PresentationFormat>On-screen Show (4:3)</PresentationFormat>
  <Paragraphs>65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Book Powerpoint FINAL</vt:lpstr>
      <vt:lpstr>Equation</vt:lpstr>
      <vt:lpstr>Appendix 21A Composite Forecasting Method (21.3.3)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18A Excel VBA Code —Binomial Option Pricing Model (18.4 and 18.7)</dc:title>
  <dc:creator>Student</dc:creator>
  <cp:lastModifiedBy>Lee, Cheng-Few</cp:lastModifiedBy>
  <cp:revision>11</cp:revision>
  <dcterms:created xsi:type="dcterms:W3CDTF">2012-10-25T17:57:55Z</dcterms:created>
  <dcterms:modified xsi:type="dcterms:W3CDTF">2013-01-30T23:01:16Z</dcterms:modified>
</cp:coreProperties>
</file>