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4"/>
  </p:notesMasterIdLst>
  <p:sldIdLst>
    <p:sldId id="257" r:id="rId2"/>
    <p:sldId id="284" r:id="rId3"/>
    <p:sldId id="286" r:id="rId4"/>
    <p:sldId id="287" r:id="rId5"/>
    <p:sldId id="288" r:id="rId6"/>
    <p:sldId id="306" r:id="rId7"/>
    <p:sldId id="289" r:id="rId8"/>
    <p:sldId id="290" r:id="rId9"/>
    <p:sldId id="307" r:id="rId10"/>
    <p:sldId id="305" r:id="rId11"/>
    <p:sldId id="285" r:id="rId12"/>
    <p:sldId id="291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</p:sldIdLst>
  <p:sldSz cx="9144000" cy="6858000" type="screen4x3"/>
  <p:notesSz cx="6881813" cy="92964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8" autoAdjust="0"/>
    <p:restoredTop sz="90986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50505AAF-A7C7-45A5-B36F-F666437BFC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8A5D7-E6C3-4F5A-84CC-64D2E5B64F90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970E6-7618-465B-AE10-6DB9DEB0FD31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05AAF-A7C7-45A5-B36F-F666437BFCD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05AAF-A7C7-45A5-B36F-F666437BFCD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D1788-CAF5-450E-B01E-BFAB8F1508C9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44468-1597-4914-9A38-DDD9DA0974AB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5CD9B-5B25-4470-83AC-86E898E9435F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A0E71-909E-4155-96DD-999D27008D4E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4E1F3-8B3C-470C-9587-C8D01361B342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045AE-3A89-4EC2-AA9A-78AD0DB0027A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66CCA-EC0B-42C5-89AF-60C90596040C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D2127-AF2A-493D-A3CF-DD42910E6174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8" y="764705"/>
            <a:ext cx="4572000" cy="5382322"/>
          </a:xfr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19AFE5-DC84-488F-A289-79A53F5CB48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7BE8E7-A63A-432B-8FF1-01A0F25DA39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26648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607C5-A003-4D60-ADE5-249C3131E3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>
            <a:normAutofit/>
          </a:bodyPr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0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2000"/>
            </a:lvl4pPr>
            <a:lvl5pPr marL="2001838" indent="-173038">
              <a:lnSpc>
                <a:spcPts val="2600"/>
              </a:lnSpc>
              <a:defRPr sz="20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D06E08-4371-45BD-81C1-BA6E9A40697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5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Appendix 11A: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Derivation of Equation (11.6a)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(11.1)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866205" y="1608212"/>
          <a:ext cx="4597400" cy="1028700"/>
        </p:xfrm>
        <a:graphic>
          <a:graphicData uri="http://schemas.openxmlformats.org/presentationml/2006/ole">
            <p:oleObj spid="_x0000_s40962" name="Equation" r:id="rId4" imgW="2082800" imgH="469900" progId="Equation.DSMT4">
              <p:embed/>
            </p:oleObj>
          </a:graphicData>
        </a:graphic>
      </p:graphicFrame>
      <p:sp>
        <p:nvSpPr>
          <p:cNvPr id="40968" name="Rectangle 5"/>
          <p:cNvSpPr>
            <a:spLocks noChangeArrowheads="1"/>
          </p:cNvSpPr>
          <p:nvPr/>
        </p:nvSpPr>
        <p:spPr bwMode="auto">
          <a:xfrm>
            <a:off x="-108520" y="254413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3" name="Object 6"/>
          <p:cNvGraphicFramePr>
            <a:graphicFrameLocks noChangeAspect="1"/>
          </p:cNvGraphicFramePr>
          <p:nvPr/>
        </p:nvGraphicFramePr>
        <p:xfrm>
          <a:off x="1223393" y="4993680"/>
          <a:ext cx="4883150" cy="915988"/>
        </p:xfrm>
        <a:graphic>
          <a:graphicData uri="http://schemas.openxmlformats.org/presentationml/2006/ole">
            <p:oleObj spid="_x0000_s40963" name="Equation" r:id="rId5" imgW="2489040" imgH="469800" progId="Equation.DSMT4">
              <p:embed/>
            </p:oleObj>
          </a:graphicData>
        </a:graphic>
      </p:graphicFrame>
      <p:sp>
        <p:nvSpPr>
          <p:cNvPr id="40969" name="Rectangle 7"/>
          <p:cNvSpPr>
            <a:spLocks noChangeArrowheads="1"/>
          </p:cNvSpPr>
          <p:nvPr/>
        </p:nvSpPr>
        <p:spPr bwMode="auto">
          <a:xfrm>
            <a:off x="-108520" y="229648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984430" y="2040930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11C.1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91593" y="2690218"/>
            <a:ext cx="619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US" altLang="zh-TW" sz="20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0964" name="Object 12"/>
          <p:cNvGraphicFramePr>
            <a:graphicFrameLocks noChangeAspect="1"/>
          </p:cNvGraphicFramePr>
          <p:nvPr/>
        </p:nvGraphicFramePr>
        <p:xfrm>
          <a:off x="1547664" y="2753718"/>
          <a:ext cx="1368425" cy="368300"/>
        </p:xfrm>
        <a:graphic>
          <a:graphicData uri="http://schemas.openxmlformats.org/presentationml/2006/ole">
            <p:oleObj spid="_x0000_s40964" name="Equation" r:id="rId6" imgW="850900" imgH="228600" progId="Equation.DSMT4">
              <p:embed/>
            </p:oleObj>
          </a:graphicData>
        </a:graphic>
      </p:graphicFrame>
      <p:sp>
        <p:nvSpPr>
          <p:cNvPr id="409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0965" name="Object 14"/>
          <p:cNvGraphicFramePr>
            <a:graphicFrameLocks noChangeAspect="1"/>
          </p:cNvGraphicFramePr>
          <p:nvPr/>
        </p:nvGraphicFramePr>
        <p:xfrm>
          <a:off x="3419872" y="2690218"/>
          <a:ext cx="936625" cy="376237"/>
        </p:xfrm>
        <a:graphic>
          <a:graphicData uri="http://schemas.openxmlformats.org/presentationml/2006/ole">
            <p:oleObj spid="_x0000_s40965" name="Equation" r:id="rId7" imgW="571252" imgH="228501" progId="Equation.DSMT4">
              <p:embed/>
            </p:oleObj>
          </a:graphicData>
        </a:graphic>
      </p:graphicFrame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215330" y="3482380"/>
            <a:ext cx="8496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justification of this equation can be found in Elton et al. (1976). Assuming all stocks that would be in an optimal portfolio (called 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can be found, and then arranging these stocks as </a:t>
            </a:r>
            <a:r>
              <a:rPr lang="en-US" altLang="zh-TW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=1, 2, ….. , d, for the subpopulation of stocks that make up the optimal portfolio:</a:t>
            </a: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7055868" y="5112743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11C.2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248668" y="548680"/>
            <a:ext cx="8496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This appendix discusses the use of performance measure to examine the optimal portfolio with short sales not allowed. Therefore, Equation 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11B.1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from Appendix 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11B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must be modified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8686800" cy="800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Multiplying both sides by     , summing over all stocks in </a:t>
            </a:r>
            <a:r>
              <a:rPr lang="en-US" altLang="zh-TW" i="1" smtClean="0"/>
              <a:t>d</a:t>
            </a:r>
            <a:r>
              <a:rPr lang="en-US" altLang="zh-TW" smtClean="0"/>
              <a:t>, and rearranging yields:</a:t>
            </a:r>
          </a:p>
        </p:txBody>
      </p:sp>
      <p:graphicFrame>
        <p:nvGraphicFramePr>
          <p:cNvPr id="41988" name="Object 15"/>
          <p:cNvGraphicFramePr>
            <a:graphicFrameLocks noChangeAspect="1"/>
          </p:cNvGraphicFramePr>
          <p:nvPr>
            <p:ph sz="half" idx="2"/>
          </p:nvPr>
        </p:nvGraphicFramePr>
        <p:xfrm>
          <a:off x="2341563" y="4451350"/>
          <a:ext cx="2590800" cy="935038"/>
        </p:xfrm>
        <a:graphic>
          <a:graphicData uri="http://schemas.openxmlformats.org/presentationml/2006/ole">
            <p:oleObj spid="_x0000_s41988" name="Equation" r:id="rId4" imgW="1231366" imgH="444307" progId="Equation.DSMT4">
              <p:embed/>
            </p:oleObj>
          </a:graphicData>
        </a:graphic>
      </p:graphicFrame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0" y="2995583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7933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6" name="Object 8"/>
          <p:cNvGraphicFramePr>
            <a:graphicFrameLocks noChangeAspect="1"/>
          </p:cNvGraphicFramePr>
          <p:nvPr/>
        </p:nvGraphicFramePr>
        <p:xfrm>
          <a:off x="2051050" y="1628775"/>
          <a:ext cx="3455988" cy="1908175"/>
        </p:xfrm>
        <a:graphic>
          <a:graphicData uri="http://schemas.openxmlformats.org/presentationml/2006/ole">
            <p:oleObj spid="_x0000_s41986" name="Equation" r:id="rId5" imgW="1739900" imgH="965200" progId="Equation.DSMT4">
              <p:embed/>
            </p:oleObj>
          </a:graphicData>
        </a:graphic>
      </p:graphicFrame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7092950" y="2492375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11C.3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1987" name="Object 12"/>
          <p:cNvGraphicFramePr>
            <a:graphicFrameLocks noChangeAspect="1"/>
          </p:cNvGraphicFramePr>
          <p:nvPr/>
        </p:nvGraphicFramePr>
        <p:xfrm>
          <a:off x="3059832" y="1125538"/>
          <a:ext cx="306387" cy="382587"/>
        </p:xfrm>
        <a:graphic>
          <a:graphicData uri="http://schemas.openxmlformats.org/presentationml/2006/ole">
            <p:oleObj spid="_x0000_s41987" name="Equation" r:id="rId6" imgW="190417" imgH="241195" progId="Equation.DSMT4">
              <p:embed/>
            </p:oleObj>
          </a:graphicData>
        </a:graphic>
      </p:graphicFrame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539750" y="3933825"/>
            <a:ext cx="720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Notice since the set 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contains all stocks with positive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Hi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Rectangle 11"/>
          <p:cNvSpPr>
            <a:spLocks noGrp="1" noChangeArrowheads="1"/>
          </p:cNvSpPr>
          <p:nvPr>
            <p:ph idx="1"/>
          </p:nvPr>
        </p:nvSpPr>
        <p:spPr>
          <a:xfrm>
            <a:off x="323528" y="2060848"/>
            <a:ext cx="8229600" cy="792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Using (</a:t>
            </a:r>
            <a:r>
              <a:rPr lang="en-US" altLang="zh-TW" dirty="0" smtClean="0"/>
              <a:t>11C.4</a:t>
            </a:r>
            <a:r>
              <a:rPr lang="en-US" altLang="zh-TW" dirty="0" smtClean="0"/>
              <a:t>), the following equation for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 is obtained after substitution and rearranging from Equation (</a:t>
            </a:r>
            <a:r>
              <a:rPr lang="en-US" altLang="zh-TW" dirty="0" smtClean="0"/>
              <a:t>11C.1</a:t>
            </a:r>
            <a:r>
              <a:rPr lang="en-US" altLang="zh-TW" dirty="0" smtClean="0"/>
              <a:t>):</a:t>
            </a:r>
          </a:p>
        </p:txBody>
      </p:sp>
      <p:sp>
        <p:nvSpPr>
          <p:cNvPr id="43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sp>
        <p:nvSpPr>
          <p:cNvPr id="43022" name="Rectangle 7"/>
          <p:cNvSpPr>
            <a:spLocks noChangeArrowheads="1"/>
          </p:cNvSpPr>
          <p:nvPr/>
        </p:nvSpPr>
        <p:spPr bwMode="auto">
          <a:xfrm>
            <a:off x="0" y="2161997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0" name="Object 6"/>
          <p:cNvGraphicFramePr>
            <a:graphicFrameLocks noChangeAspect="1"/>
          </p:cNvGraphicFramePr>
          <p:nvPr/>
        </p:nvGraphicFramePr>
        <p:xfrm>
          <a:off x="2051720" y="476672"/>
          <a:ext cx="2267843" cy="1503479"/>
        </p:xfrm>
        <a:graphic>
          <a:graphicData uri="http://schemas.openxmlformats.org/presentationml/2006/ole">
            <p:oleObj spid="_x0000_s43010" name="Equation" r:id="rId4" imgW="1422360" imgH="939600" progId="Equation.DSMT4">
              <p:embed/>
            </p:oleObj>
          </a:graphicData>
        </a:graphic>
      </p:graphicFrame>
      <p:sp>
        <p:nvSpPr>
          <p:cNvPr id="43023" name="Rectangle 9"/>
          <p:cNvSpPr>
            <a:spLocks noChangeArrowheads="1"/>
          </p:cNvSpPr>
          <p:nvPr/>
        </p:nvSpPr>
        <p:spPr bwMode="auto">
          <a:xfrm>
            <a:off x="0" y="2381072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8"/>
          <p:cNvGraphicFramePr>
            <a:graphicFrameLocks noChangeAspect="1"/>
          </p:cNvGraphicFramePr>
          <p:nvPr/>
        </p:nvGraphicFramePr>
        <p:xfrm>
          <a:off x="2267744" y="2780928"/>
          <a:ext cx="3439715" cy="984191"/>
        </p:xfrm>
        <a:graphic>
          <a:graphicData uri="http://schemas.openxmlformats.org/presentationml/2006/ole">
            <p:oleObj spid="_x0000_s43011" name="Equation" r:id="rId5" imgW="1765080" imgH="507960" progId="Equation.DSMT4">
              <p:embed/>
            </p:oleObj>
          </a:graphicData>
        </a:graphic>
      </p:graphicFrame>
      <p:sp>
        <p:nvSpPr>
          <p:cNvPr id="43024" name="Text Box 10"/>
          <p:cNvSpPr txBox="1">
            <a:spLocks noChangeArrowheads="1"/>
          </p:cNvSpPr>
          <p:nvPr/>
        </p:nvSpPr>
        <p:spPr bwMode="auto">
          <a:xfrm>
            <a:off x="323528" y="476672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And Let:</a:t>
            </a:r>
          </a:p>
        </p:txBody>
      </p:sp>
      <p:sp>
        <p:nvSpPr>
          <p:cNvPr id="43026" name="Text Box 12"/>
          <p:cNvSpPr txBox="1">
            <a:spLocks noChangeArrowheads="1"/>
          </p:cNvSpPr>
          <p:nvPr/>
        </p:nvSpPr>
        <p:spPr bwMode="auto">
          <a:xfrm>
            <a:off x="108396" y="4077072"/>
            <a:ext cx="89281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Since        , the inclusion of    ; can only increase the value of Hi.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Therefore, if 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is positive with           can never make it zero and the security should be included, If 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Hi&lt;0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when          , positive values of     can increase Hi . However, because the product of    and Hi must equal zero, as indicated in Equation 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11C.1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), positive values of    imply Hi=0. Therefore, any security Hi&lt;0 when          must be rejected. Therefore, Equation 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11.16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in the text can be used to estimate the optimal weight of a portfolio.</a:t>
            </a:r>
          </a:p>
        </p:txBody>
      </p:sp>
      <p:sp>
        <p:nvSpPr>
          <p:cNvPr id="43027" name="Text Box 13"/>
          <p:cNvSpPr txBox="1">
            <a:spLocks noChangeArrowheads="1"/>
          </p:cNvSpPr>
          <p:nvPr/>
        </p:nvSpPr>
        <p:spPr bwMode="auto">
          <a:xfrm>
            <a:off x="6948488" y="1393677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11C.4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3028" name="Text Box 14"/>
          <p:cNvSpPr txBox="1">
            <a:spLocks noChangeArrowheads="1"/>
          </p:cNvSpPr>
          <p:nvPr/>
        </p:nvSpPr>
        <p:spPr bwMode="auto">
          <a:xfrm>
            <a:off x="6948264" y="3356992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11C.5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302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2" name="Object 15"/>
          <p:cNvGraphicFramePr>
            <a:graphicFrameLocks noChangeAspect="1"/>
          </p:cNvGraphicFramePr>
          <p:nvPr/>
        </p:nvGraphicFramePr>
        <p:xfrm>
          <a:off x="792609" y="4154859"/>
          <a:ext cx="504825" cy="280988"/>
        </p:xfrm>
        <a:graphic>
          <a:graphicData uri="http://schemas.openxmlformats.org/presentationml/2006/ole">
            <p:oleObj spid="_x0000_s43012" name="Equation" r:id="rId6" imgW="406224" imgH="228501" progId="Equation.DSMT4">
              <p:embed/>
            </p:oleObj>
          </a:graphicData>
        </a:graphic>
      </p:graphicFrame>
      <p:sp>
        <p:nvSpPr>
          <p:cNvPr id="4303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3" name="Object 17"/>
          <p:cNvGraphicFramePr>
            <a:graphicFrameLocks noChangeAspect="1"/>
          </p:cNvGraphicFramePr>
          <p:nvPr/>
        </p:nvGraphicFramePr>
        <p:xfrm>
          <a:off x="2987824" y="4137075"/>
          <a:ext cx="212725" cy="300037"/>
        </p:xfrm>
        <a:graphic>
          <a:graphicData uri="http://schemas.openxmlformats.org/presentationml/2006/ole">
            <p:oleObj spid="_x0000_s43013" name="Equation" r:id="rId7" imgW="165028" imgH="228501" progId="Equation.DSMT4">
              <p:embed/>
            </p:oleObj>
          </a:graphicData>
        </a:graphic>
      </p:graphicFrame>
      <p:sp>
        <p:nvSpPr>
          <p:cNvPr id="4303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4" name="Object 19"/>
          <p:cNvGraphicFramePr>
            <a:graphicFrameLocks noChangeAspect="1"/>
          </p:cNvGraphicFramePr>
          <p:nvPr/>
        </p:nvGraphicFramePr>
        <p:xfrm>
          <a:off x="1619473" y="4474889"/>
          <a:ext cx="576263" cy="322263"/>
        </p:xfrm>
        <a:graphic>
          <a:graphicData uri="http://schemas.openxmlformats.org/presentationml/2006/ole">
            <p:oleObj spid="_x0000_s43014" name="Equation" r:id="rId8" imgW="406224" imgH="228501" progId="Equation.DSMT4">
              <p:embed/>
            </p:oleObj>
          </a:graphicData>
        </a:graphic>
      </p:graphicFrame>
      <p:sp>
        <p:nvSpPr>
          <p:cNvPr id="4303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5" name="Object 21"/>
          <p:cNvGraphicFramePr>
            <a:graphicFrameLocks noChangeAspect="1"/>
          </p:cNvGraphicFramePr>
          <p:nvPr/>
        </p:nvGraphicFramePr>
        <p:xfrm>
          <a:off x="1475457" y="4762921"/>
          <a:ext cx="576263" cy="322263"/>
        </p:xfrm>
        <a:graphic>
          <a:graphicData uri="http://schemas.openxmlformats.org/presentationml/2006/ole">
            <p:oleObj spid="_x0000_s43015" name="Equation" r:id="rId9" imgW="406224" imgH="228501" progId="Equation.DSMT4">
              <p:embed/>
            </p:oleObj>
          </a:graphicData>
        </a:graphic>
      </p:graphicFrame>
      <p:sp>
        <p:nvSpPr>
          <p:cNvPr id="4303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6" name="Object 23"/>
          <p:cNvGraphicFramePr>
            <a:graphicFrameLocks noChangeAspect="1"/>
          </p:cNvGraphicFramePr>
          <p:nvPr/>
        </p:nvGraphicFramePr>
        <p:xfrm>
          <a:off x="3999235" y="4725144"/>
          <a:ext cx="212725" cy="300038"/>
        </p:xfrm>
        <a:graphic>
          <a:graphicData uri="http://schemas.openxmlformats.org/presentationml/2006/ole">
            <p:oleObj spid="_x0000_s43016" name="Equation" r:id="rId10" imgW="165028" imgH="228501" progId="Equation.DSMT4">
              <p:embed/>
            </p:oleObj>
          </a:graphicData>
        </a:graphic>
      </p:graphicFrame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7" name="Object 25"/>
          <p:cNvGraphicFramePr>
            <a:graphicFrameLocks noChangeAspect="1"/>
          </p:cNvGraphicFramePr>
          <p:nvPr/>
        </p:nvGraphicFramePr>
        <p:xfrm>
          <a:off x="1259632" y="5073179"/>
          <a:ext cx="212725" cy="300037"/>
        </p:xfrm>
        <a:graphic>
          <a:graphicData uri="http://schemas.openxmlformats.org/presentationml/2006/ole">
            <p:oleObj spid="_x0000_s43017" name="Equation" r:id="rId11" imgW="165028" imgH="228501" progId="Equation.DSMT4">
              <p:embed/>
            </p:oleObj>
          </a:graphicData>
        </a:graphic>
      </p:graphicFrame>
      <p:sp>
        <p:nvSpPr>
          <p:cNvPr id="43035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8" name="Object 27"/>
          <p:cNvGraphicFramePr>
            <a:graphicFrameLocks noChangeAspect="1"/>
          </p:cNvGraphicFramePr>
          <p:nvPr/>
        </p:nvGraphicFramePr>
        <p:xfrm>
          <a:off x="432246" y="5228009"/>
          <a:ext cx="214313" cy="301625"/>
        </p:xfrm>
        <a:graphic>
          <a:graphicData uri="http://schemas.openxmlformats.org/presentationml/2006/ole">
            <p:oleObj spid="_x0000_s43018" name="Equation" r:id="rId12" imgW="165028" imgH="228501" progId="Equation.DSMT4">
              <p:embed/>
            </p:oleObj>
          </a:graphicData>
        </a:graphic>
      </p:graphicFrame>
      <p:sp>
        <p:nvSpPr>
          <p:cNvPr id="430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9" name="Object 29"/>
          <p:cNvGraphicFramePr>
            <a:graphicFrameLocks noChangeAspect="1"/>
          </p:cNvGraphicFramePr>
          <p:nvPr/>
        </p:nvGraphicFramePr>
        <p:xfrm>
          <a:off x="5579913" y="5373216"/>
          <a:ext cx="576263" cy="322262"/>
        </p:xfrm>
        <a:graphic>
          <a:graphicData uri="http://schemas.openxmlformats.org/presentationml/2006/ole">
            <p:oleObj spid="_x0000_s43019" name="Equation" r:id="rId13" imgW="406224" imgH="228501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Appendix 11D: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Quadratic Programming and Kuhn-Tucker Conditions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926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quadratic programming algorithm is based on a technique from advanced calculus called Kuhn–Tucker conditions. </a:t>
            </a:r>
            <a:endParaRPr lang="en-US" altLang="zh-TW" dirty="0" smtClean="0"/>
          </a:p>
          <a:p>
            <a:r>
              <a:rPr lang="en-US" altLang="zh-TW" dirty="0" smtClean="0"/>
              <a:t>This </a:t>
            </a:r>
            <a:r>
              <a:rPr lang="en-US" altLang="zh-TW" dirty="0" smtClean="0"/>
              <a:t>technique can solve the optimal portfolio with short sales not allowed.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smtClean="0"/>
              <a:t>problem can be stated </a:t>
            </a:r>
            <a:r>
              <a:rPr lang="en-US" altLang="zh-TW" dirty="0" smtClean="0"/>
              <a:t>as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Subject to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w</a:t>
            </a:r>
            <a:r>
              <a:rPr lang="en-US" altLang="zh-TW" dirty="0" smtClean="0"/>
              <a:t>here</a:t>
            </a:r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zh-TW" dirty="0" smtClean="0"/>
          </a:p>
          <a:p>
            <a:r>
              <a:rPr lang="en-US" altLang="zh-TW" dirty="0" smtClean="0"/>
              <a:t>To find the maximum value of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), there are two case of the optimal weights 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=(</a:t>
            </a:r>
            <a:r>
              <a:rPr lang="en-US" altLang="zh-TW" i="1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W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,…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n</a:t>
            </a:r>
            <a:r>
              <a:rPr lang="en-US" altLang="zh-TW" dirty="0" smtClean="0"/>
              <a:t>) in Figure 11.D.1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07873" name="Object 1"/>
          <p:cNvGraphicFramePr>
            <a:graphicFrameLocks noChangeAspect="1"/>
          </p:cNvGraphicFramePr>
          <p:nvPr/>
        </p:nvGraphicFramePr>
        <p:xfrm>
          <a:off x="2555776" y="1700808"/>
          <a:ext cx="3496265" cy="864096"/>
        </p:xfrm>
        <a:graphic>
          <a:graphicData uri="http://schemas.openxmlformats.org/presentationml/2006/ole">
            <p:oleObj spid="_x0000_s207873" name="Equation" r:id="rId3" imgW="2082800" imgH="520700" progId="Equation.DSMT4">
              <p:embed/>
            </p:oleObj>
          </a:graphicData>
        </a:graphic>
      </p:graphicFrame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3203848" y="2564904"/>
          <a:ext cx="1728192" cy="1036915"/>
        </p:xfrm>
        <a:graphic>
          <a:graphicData uri="http://schemas.openxmlformats.org/presentationml/2006/ole">
            <p:oleObj spid="_x0000_s207875" name="Equation" r:id="rId4" imgW="1231900" imgH="736600" progId="Equation.DSMT4">
              <p:embed/>
            </p:oleObj>
          </a:graphicData>
        </a:graphic>
      </p:graphicFrame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07877" name="Object 5"/>
          <p:cNvGraphicFramePr>
            <a:graphicFrameLocks noChangeAspect="1"/>
          </p:cNvGraphicFramePr>
          <p:nvPr/>
        </p:nvGraphicFramePr>
        <p:xfrm>
          <a:off x="2771799" y="3933056"/>
          <a:ext cx="2983467" cy="1512168"/>
        </p:xfrm>
        <a:graphic>
          <a:graphicData uri="http://schemas.openxmlformats.org/presentationml/2006/ole">
            <p:oleObj spid="_x0000_s207877" name="Equation" r:id="rId5" imgW="2298700" imgH="1168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4005064"/>
            <a:ext cx="8515672" cy="2337124"/>
          </a:xfrm>
        </p:spPr>
        <p:txBody>
          <a:bodyPr/>
          <a:lstStyle/>
          <a:p>
            <a:r>
              <a:rPr lang="en-US" altLang="zh-TW" dirty="0" smtClean="0"/>
              <a:t>If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) is a function of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in Figure 11.D.1(a), then the maximum value of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) occurs at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, where </a:t>
            </a:r>
            <a:r>
              <a:rPr lang="en-US" altLang="zh-TW" dirty="0" smtClean="0"/>
              <a:t>              at </a:t>
            </a:r>
            <a:r>
              <a:rPr lang="en-US" altLang="zh-TW" dirty="0" smtClean="0"/>
              <a:t>positive optimal weight (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&gt; 0). </a:t>
            </a:r>
            <a:endParaRPr lang="en-US" altLang="zh-TW" dirty="0" smtClean="0"/>
          </a:p>
          <a:p>
            <a:r>
              <a:rPr lang="en-US" altLang="zh-TW" dirty="0" smtClean="0"/>
              <a:t>However</a:t>
            </a:r>
            <a:r>
              <a:rPr lang="en-US" altLang="zh-TW" dirty="0" smtClean="0"/>
              <a:t>, in Figure 11.D.1(b), the maximum feasible value of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) occurs at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ʹ instead of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 because of short sell not allowed, then </a:t>
            </a:r>
            <a:r>
              <a:rPr lang="en-US" altLang="zh-TW" dirty="0" smtClean="0"/>
              <a:t>             at </a:t>
            </a:r>
            <a:r>
              <a:rPr lang="en-US" altLang="zh-TW" dirty="0" smtClean="0"/>
              <a:t>optimal weight (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= 0). </a:t>
            </a:r>
            <a:endParaRPr lang="zh-TW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35696" y="404664"/>
            <a:ext cx="5544616" cy="2880320"/>
            <a:chOff x="457200" y="1600200"/>
            <a:chExt cx="4343400" cy="2639199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57200" y="2667000"/>
              <a:ext cx="1676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3505200"/>
              <a:ext cx="1828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1119739" y="2066224"/>
              <a:ext cx="1166261" cy="1827195"/>
            </a:xfrm>
            <a:custGeom>
              <a:avLst/>
              <a:gdLst>
                <a:gd name="connsiteX0" fmla="*/ 0 w 1166261"/>
                <a:gd name="connsiteY0" fmla="*/ 1572125 h 1827195"/>
                <a:gd name="connsiteX1" fmla="*/ 462013 w 1166261"/>
                <a:gd name="connsiteY1" fmla="*/ 3208 h 1827195"/>
                <a:gd name="connsiteX2" fmla="*/ 1058779 w 1166261"/>
                <a:gd name="connsiteY2" fmla="*/ 1552875 h 1827195"/>
                <a:gd name="connsiteX3" fmla="*/ 1106905 w 1166261"/>
                <a:gd name="connsiteY3" fmla="*/ 1649128 h 182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261" h="1827195">
                  <a:moveTo>
                    <a:pt x="0" y="1572125"/>
                  </a:moveTo>
                  <a:cubicBezTo>
                    <a:pt x="142775" y="789270"/>
                    <a:pt x="285550" y="6416"/>
                    <a:pt x="462013" y="3208"/>
                  </a:cubicBezTo>
                  <a:cubicBezTo>
                    <a:pt x="638476" y="0"/>
                    <a:pt x="951297" y="1278555"/>
                    <a:pt x="1058779" y="1552875"/>
                  </a:cubicBezTo>
                  <a:cubicBezTo>
                    <a:pt x="1166261" y="1827195"/>
                    <a:pt x="1136583" y="1738161"/>
                    <a:pt x="1106905" y="164912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1066800" y="396240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(a)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2895600" y="2658175"/>
              <a:ext cx="1676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95600" y="3496375"/>
              <a:ext cx="1752600" cy="88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971800" y="2057399"/>
              <a:ext cx="1166261" cy="1827195"/>
            </a:xfrm>
            <a:custGeom>
              <a:avLst/>
              <a:gdLst>
                <a:gd name="connsiteX0" fmla="*/ 0 w 1166261"/>
                <a:gd name="connsiteY0" fmla="*/ 1572125 h 1827195"/>
                <a:gd name="connsiteX1" fmla="*/ 462013 w 1166261"/>
                <a:gd name="connsiteY1" fmla="*/ 3208 h 1827195"/>
                <a:gd name="connsiteX2" fmla="*/ 1058779 w 1166261"/>
                <a:gd name="connsiteY2" fmla="*/ 1552875 h 1827195"/>
                <a:gd name="connsiteX3" fmla="*/ 1106905 w 1166261"/>
                <a:gd name="connsiteY3" fmla="*/ 1649128 h 182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261" h="1827195">
                  <a:moveTo>
                    <a:pt x="0" y="1572125"/>
                  </a:moveTo>
                  <a:cubicBezTo>
                    <a:pt x="142775" y="789270"/>
                    <a:pt x="285550" y="6416"/>
                    <a:pt x="462013" y="3208"/>
                  </a:cubicBezTo>
                  <a:cubicBezTo>
                    <a:pt x="638476" y="0"/>
                    <a:pt x="951297" y="1278555"/>
                    <a:pt x="1058779" y="1552875"/>
                  </a:cubicBezTo>
                  <a:cubicBezTo>
                    <a:pt x="1166261" y="1827195"/>
                    <a:pt x="1136583" y="1738161"/>
                    <a:pt x="1106905" y="164912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TextBox 21"/>
            <p:cNvSpPr txBox="1"/>
            <p:nvPr/>
          </p:nvSpPr>
          <p:spPr>
            <a:xfrm>
              <a:off x="3505200" y="3953575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(b)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914400" y="16002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F(W)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23"/>
            <p:cNvSpPr txBox="1"/>
            <p:nvPr/>
          </p:nvSpPr>
          <p:spPr>
            <a:xfrm>
              <a:off x="3276600" y="16002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F(W)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24"/>
            <p:cNvSpPr txBox="1"/>
            <p:nvPr/>
          </p:nvSpPr>
          <p:spPr>
            <a:xfrm>
              <a:off x="1828800" y="358139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25"/>
            <p:cNvSpPr txBox="1"/>
            <p:nvPr/>
          </p:nvSpPr>
          <p:spPr>
            <a:xfrm>
              <a:off x="4191000" y="358139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28"/>
            <p:cNvSpPr txBox="1"/>
            <p:nvPr/>
          </p:nvSpPr>
          <p:spPr>
            <a:xfrm>
              <a:off x="1447800" y="1752600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P 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29"/>
            <p:cNvSpPr txBox="1"/>
            <p:nvPr/>
          </p:nvSpPr>
          <p:spPr>
            <a:xfrm>
              <a:off x="3200400" y="1828800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30"/>
            <p:cNvSpPr txBox="1"/>
            <p:nvPr/>
          </p:nvSpPr>
          <p:spPr>
            <a:xfrm>
              <a:off x="3733800" y="2362199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P’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51720" y="3284984"/>
            <a:ext cx="482453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11.D.1 Value of the Function </a:t>
            </a:r>
            <a:r>
              <a:rPr lang="en-US" altLang="zh-TW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as </a:t>
            </a:r>
            <a:r>
              <a:rPr lang="en-US" altLang="zh-TW" sz="16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1600" i="1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endParaRPr lang="zh-TW" altLang="zh-TW" sz="16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10945" name="Object 1"/>
          <p:cNvGraphicFramePr>
            <a:graphicFrameLocks noChangeAspect="1"/>
          </p:cNvGraphicFramePr>
          <p:nvPr/>
        </p:nvGraphicFramePr>
        <p:xfrm>
          <a:off x="2483768" y="4365104"/>
          <a:ext cx="874684" cy="504056"/>
        </p:xfrm>
        <a:graphic>
          <a:graphicData uri="http://schemas.openxmlformats.org/presentationml/2006/ole">
            <p:oleObj spid="_x0000_s210945" name="Equation" r:id="rId4" imgW="723586" imgH="431613" progId="Equation.DSMT4">
              <p:embed/>
            </p:oleObj>
          </a:graphicData>
        </a:graphic>
      </p:graphicFrame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10947" name="Object 3"/>
          <p:cNvGraphicFramePr>
            <a:graphicFrameLocks noChangeAspect="1"/>
          </p:cNvGraphicFramePr>
          <p:nvPr/>
        </p:nvGraphicFramePr>
        <p:xfrm>
          <a:off x="5796136" y="5085184"/>
          <a:ext cx="803765" cy="504056"/>
        </p:xfrm>
        <a:graphic>
          <a:graphicData uri="http://schemas.openxmlformats.org/presentationml/2006/ole">
            <p:oleObj spid="_x0000_s210947" name="Equation" r:id="rId5" imgW="723586" imgH="431613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9766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Therefore, in general, we can obtain the optimal weights under </a:t>
            </a:r>
            <a:r>
              <a:rPr lang="en-US" altLang="zh-TW" dirty="0" smtClean="0"/>
              <a:t>conditions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We </a:t>
            </a:r>
            <a:r>
              <a:rPr lang="en-US" altLang="zh-TW" dirty="0" smtClean="0"/>
              <a:t>can rewrite the conditions as five Kuhn–Tucker conditions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When maximum feasible value occurs on </a:t>
            </a:r>
            <a:r>
              <a:rPr lang="en-US" altLang="zh-TW" dirty="0" smtClean="0"/>
              <a:t>             , </a:t>
            </a:r>
            <a:r>
              <a:rPr lang="en-US" altLang="zh-TW" i="1" dirty="0" smtClean="0"/>
              <a:t>A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is positive and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is equal to zero. </a:t>
            </a:r>
            <a:endParaRPr lang="en-US" altLang="zh-TW" dirty="0" smtClean="0"/>
          </a:p>
          <a:p>
            <a:r>
              <a:rPr lang="en-US" altLang="zh-TW" dirty="0" smtClean="0"/>
              <a:t>If </a:t>
            </a:r>
            <a:r>
              <a:rPr lang="en-US" altLang="zh-TW" dirty="0" smtClean="0"/>
              <a:t>maximum feasible value occurs on </a:t>
            </a:r>
            <a:r>
              <a:rPr lang="en-US" altLang="zh-TW" dirty="0" smtClean="0"/>
              <a:t>              , </a:t>
            </a:r>
            <a:r>
              <a:rPr lang="en-US" altLang="zh-TW" dirty="0" smtClean="0"/>
              <a:t>then </a:t>
            </a:r>
            <a:r>
              <a:rPr lang="en-US" altLang="zh-TW" i="1" dirty="0" smtClean="0"/>
              <a:t>A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is equal to zero and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is positive.</a:t>
            </a:r>
            <a:endParaRPr lang="zh-TW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11969" name="Object 1"/>
          <p:cNvGraphicFramePr>
            <a:graphicFrameLocks noChangeAspect="1"/>
          </p:cNvGraphicFramePr>
          <p:nvPr/>
        </p:nvGraphicFramePr>
        <p:xfrm>
          <a:off x="3275856" y="764704"/>
          <a:ext cx="1272658" cy="1245865"/>
        </p:xfrm>
        <a:graphic>
          <a:graphicData uri="http://schemas.openxmlformats.org/presentationml/2006/ole">
            <p:oleObj spid="_x0000_s211969" name="Equation" r:id="rId4" imgW="901309" imgH="888614" progId="Equation.DSMT4">
              <p:embed/>
            </p:oleObj>
          </a:graphicData>
        </a:graphic>
      </p:graphicFrame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11971" name="Object 3"/>
          <p:cNvGraphicFramePr>
            <a:graphicFrameLocks noChangeAspect="1"/>
          </p:cNvGraphicFramePr>
          <p:nvPr/>
        </p:nvGraphicFramePr>
        <p:xfrm>
          <a:off x="3131840" y="2348880"/>
          <a:ext cx="1440160" cy="2391211"/>
        </p:xfrm>
        <a:graphic>
          <a:graphicData uri="http://schemas.openxmlformats.org/presentationml/2006/ole">
            <p:oleObj spid="_x0000_s211971" name="Equation" r:id="rId5" imgW="1003300" imgH="1676400" progId="Equation.DSMT4">
              <p:embed/>
            </p:oleObj>
          </a:graphicData>
        </a:graphic>
      </p:graphicFrame>
      <p:graphicFrame>
        <p:nvGraphicFramePr>
          <p:cNvPr id="211973" name="Object 5"/>
          <p:cNvGraphicFramePr>
            <a:graphicFrameLocks noChangeAspect="1"/>
          </p:cNvGraphicFramePr>
          <p:nvPr/>
        </p:nvGraphicFramePr>
        <p:xfrm>
          <a:off x="4273352" y="5446042"/>
          <a:ext cx="874712" cy="503238"/>
        </p:xfrm>
        <a:graphic>
          <a:graphicData uri="http://schemas.openxmlformats.org/presentationml/2006/ole">
            <p:oleObj spid="_x0000_s211973" name="Equation" r:id="rId6" imgW="723586" imgH="431613" progId="Equation.DSMT4">
              <p:embed/>
            </p:oleObj>
          </a:graphicData>
        </a:graphic>
      </p:graphicFrame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4704829" y="4724375"/>
          <a:ext cx="803275" cy="504825"/>
        </p:xfrm>
        <a:graphic>
          <a:graphicData uri="http://schemas.openxmlformats.org/presentationml/2006/ole">
            <p:oleObj spid="_x0000_s211974" name="Equation" r:id="rId7" imgW="723586" imgH="431613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In the following part, we will solve the optimal weights under Kuhn–Tucker conditions by Excel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Given </a:t>
            </a:r>
            <a:r>
              <a:rPr lang="en-US" altLang="zh-TW" dirty="0" smtClean="0"/>
              <a:t>an example in Figure 11.D.2: initial weights 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 = (0.1, 0.2, 0.7),  </a:t>
            </a:r>
            <a:r>
              <a:rPr lang="en-US" altLang="zh-TW" dirty="0" smtClean="0"/>
              <a:t>              can </a:t>
            </a:r>
            <a:r>
              <a:rPr lang="en-US" altLang="zh-TW" dirty="0" smtClean="0"/>
              <a:t>be calculated by the Equation (11A.2) in Appendix 11A and the value of the excess return and covariance matrix as below. </a:t>
            </a:r>
            <a:endParaRPr lang="zh-TW" altLang="zh-TW" dirty="0"/>
          </a:p>
        </p:txBody>
      </p:sp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14017" name="Object 1"/>
          <p:cNvGraphicFramePr>
            <a:graphicFrameLocks noChangeAspect="1"/>
          </p:cNvGraphicFramePr>
          <p:nvPr/>
        </p:nvGraphicFramePr>
        <p:xfrm>
          <a:off x="7668344" y="980728"/>
          <a:ext cx="667021" cy="576064"/>
        </p:xfrm>
        <a:graphic>
          <a:graphicData uri="http://schemas.openxmlformats.org/presentationml/2006/ole">
            <p:oleObj spid="_x0000_s214017" name="Equation" r:id="rId3" imgW="495085" imgH="431613" progId="Equation.DSMT4">
              <p:embed/>
            </p:oleObj>
          </a:graphicData>
        </a:graphic>
      </p:graphicFrame>
      <p:pic>
        <p:nvPicPr>
          <p:cNvPr id="6" name="Picture 5"/>
          <p:cNvPicPr/>
          <p:nvPr/>
        </p:nvPicPr>
        <p:blipFill>
          <a:blip r:embed="rId4" cstate="print"/>
          <a:srcRect r="43124" b="39063"/>
          <a:stretch>
            <a:fillRect/>
          </a:stretch>
        </p:blipFill>
        <p:spPr bwMode="auto">
          <a:xfrm>
            <a:off x="2339752" y="2204864"/>
            <a:ext cx="4968552" cy="383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6021288"/>
            <a:ext cx="691276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11.D.2 Solver Function in Excel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976663"/>
          </a:xfrm>
        </p:spPr>
        <p:txBody>
          <a:bodyPr/>
          <a:lstStyle/>
          <a:p>
            <a:r>
              <a:rPr lang="en-US" altLang="zh-TW" dirty="0" smtClean="0"/>
              <a:t>Then we use “</a:t>
            </a:r>
            <a:r>
              <a:rPr lang="en-US" altLang="zh-TW" b="1" i="1" dirty="0" smtClean="0"/>
              <a:t>Solver</a:t>
            </a:r>
            <a:r>
              <a:rPr lang="en-US" altLang="zh-TW" dirty="0" smtClean="0"/>
              <a:t>” function in Excel to find the optimal weights 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. </a:t>
            </a:r>
            <a:endParaRPr lang="en-US" altLang="zh-TW" dirty="0" smtClean="0"/>
          </a:p>
          <a:p>
            <a:r>
              <a:rPr lang="en-US" altLang="zh-TW" dirty="0" smtClean="0"/>
              <a:t>Set </a:t>
            </a:r>
            <a:r>
              <a:rPr lang="en-US" altLang="zh-TW" dirty="0" smtClean="0"/>
              <a:t>target cell B5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equal to the value of 1 (the fifth Kuhn–Tucker condition), select the range from B2 to C4 as change cells, and select the first and second Kuhn–Tucker conditions as the constraints. 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13281" r="31876" b="33594"/>
          <a:stretch>
            <a:fillRect/>
          </a:stretch>
        </p:blipFill>
        <p:spPr bwMode="auto">
          <a:xfrm>
            <a:off x="1979712" y="2276872"/>
            <a:ext cx="52197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5733256"/>
            <a:ext cx="691276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11.D.2 Solver Function in 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Excel (Continued)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For the third and fourth Kuhn–Tucker conditions, press “</a:t>
            </a:r>
            <a:r>
              <a:rPr lang="en-US" altLang="zh-TW" b="1" i="1" dirty="0" smtClean="0"/>
              <a:t>Options</a:t>
            </a:r>
            <a:r>
              <a:rPr lang="en-US" altLang="zh-TW" dirty="0" smtClean="0"/>
              <a:t>” into </a:t>
            </a:r>
            <a:r>
              <a:rPr lang="en-US" altLang="zh-TW" b="1" dirty="0" smtClean="0"/>
              <a:t>Solver Options</a:t>
            </a:r>
            <a:r>
              <a:rPr lang="en-US" altLang="zh-TW" dirty="0" smtClean="0"/>
              <a:t>, select “</a:t>
            </a:r>
            <a:r>
              <a:rPr lang="en-US" altLang="zh-TW" b="1" i="1" dirty="0" smtClean="0"/>
              <a:t>Assume Non-Negative</a:t>
            </a:r>
            <a:r>
              <a:rPr lang="en-US" altLang="zh-TW" dirty="0" smtClean="0"/>
              <a:t>” and press “</a:t>
            </a:r>
            <a:r>
              <a:rPr lang="en-US" altLang="zh-TW" b="1" i="1" dirty="0" smtClean="0"/>
              <a:t>OK</a:t>
            </a:r>
            <a:r>
              <a:rPr lang="en-US" altLang="zh-TW" dirty="0" smtClean="0"/>
              <a:t>.” </a:t>
            </a:r>
            <a:endParaRPr lang="en-US" altLang="zh-TW" dirty="0" smtClean="0"/>
          </a:p>
          <a:p>
            <a:r>
              <a:rPr lang="en-US" altLang="zh-TW" dirty="0" smtClean="0"/>
              <a:t>Then </a:t>
            </a:r>
            <a:r>
              <a:rPr lang="en-US" altLang="zh-TW" dirty="0" smtClean="0"/>
              <a:t>go back to </a:t>
            </a:r>
            <a:r>
              <a:rPr lang="en-US" altLang="zh-TW" b="1" dirty="0" smtClean="0"/>
              <a:t>Solver Parameters</a:t>
            </a:r>
            <a:r>
              <a:rPr lang="en-US" altLang="zh-TW" dirty="0" smtClean="0"/>
              <a:t> and press “</a:t>
            </a:r>
            <a:r>
              <a:rPr lang="en-US" altLang="zh-TW" b="1" i="1" dirty="0" smtClean="0"/>
              <a:t>Solve</a:t>
            </a:r>
            <a:r>
              <a:rPr lang="en-US" altLang="zh-TW" dirty="0" smtClean="0"/>
              <a:t>.”. </a:t>
            </a:r>
            <a:endParaRPr lang="zh-TW" altLang="zh-TW" dirty="0" smtClean="0"/>
          </a:p>
          <a:p>
            <a:endParaRPr lang="zh-TW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5616" y="1772816"/>
            <a:ext cx="7240860" cy="4077444"/>
            <a:chOff x="0" y="1295400"/>
            <a:chExt cx="8001000" cy="55626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13281" r="34375" b="29688"/>
            <a:stretch>
              <a:fillRect/>
            </a:stretch>
          </p:blipFill>
          <p:spPr bwMode="auto">
            <a:xfrm>
              <a:off x="0" y="1295400"/>
              <a:ext cx="8001000" cy="556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4114800" y="5638800"/>
              <a:ext cx="1752600" cy="3810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19800" y="4038600"/>
              <a:ext cx="1752600" cy="3810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59632" y="5949280"/>
            <a:ext cx="691276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11.D.2 Solver Function in 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Excel (Continued)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548680"/>
            <a:ext cx="8642350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The objective function </a:t>
            </a:r>
            <a:r>
              <a:rPr lang="en-US" altLang="zh-TW" sz="2000" i="1" dirty="0" smtClean="0"/>
              <a:t>L</a:t>
            </a:r>
            <a:r>
              <a:rPr lang="en-US" altLang="zh-TW" sz="2000" dirty="0" smtClean="0"/>
              <a:t> as defined in Equation (18.3) can be rewritten: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Then, following the product and chain rule, we have: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                                                                              (</a:t>
            </a:r>
            <a:r>
              <a:rPr lang="en-US" altLang="zh-TW" sz="2000" dirty="0" smtClean="0"/>
              <a:t>11A.1</a:t>
            </a:r>
            <a:r>
              <a:rPr lang="en-US" altLang="zh-TW" sz="2000" dirty="0" smtClean="0"/>
              <a:t>)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756345" y="909042"/>
          <a:ext cx="7200900" cy="927100"/>
        </p:xfrm>
        <a:graphic>
          <a:graphicData uri="http://schemas.openxmlformats.org/presentationml/2006/ole">
            <p:oleObj spid="_x0000_s34818" name="Equation" r:id="rId4" imgW="4064000" imgH="520700" progId="Equation.DSMT4">
              <p:embed/>
            </p:oleObj>
          </a:graphicData>
        </a:graphic>
      </p:graphicFrame>
      <p:graphicFrame>
        <p:nvGraphicFramePr>
          <p:cNvPr id="34819" name="Object 6"/>
          <p:cNvGraphicFramePr>
            <a:graphicFrameLocks noChangeAspect="1"/>
          </p:cNvGraphicFramePr>
          <p:nvPr/>
        </p:nvGraphicFramePr>
        <p:xfrm>
          <a:off x="1043683" y="2493367"/>
          <a:ext cx="4587120" cy="3959969"/>
        </p:xfrm>
        <a:graphic>
          <a:graphicData uri="http://schemas.openxmlformats.org/presentationml/2006/ole">
            <p:oleObj spid="_x0000_s34819" name="Equation" r:id="rId5" imgW="3975100" imgH="3429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If first solve cannot find a solution, use “</a:t>
            </a:r>
            <a:r>
              <a:rPr lang="en-US" altLang="zh-TW" b="1" i="1" dirty="0" smtClean="0"/>
              <a:t>Solver</a:t>
            </a:r>
            <a:r>
              <a:rPr lang="en-US" altLang="zh-TW" dirty="0" smtClean="0"/>
              <a:t>” function again until the Solver find a solution as Figure11.D.3. </a:t>
            </a:r>
            <a:endParaRPr lang="zh-TW" altLang="zh-TW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r="33125" b="36719"/>
          <a:stretch>
            <a:fillRect/>
          </a:stretch>
        </p:blipFill>
        <p:spPr bwMode="auto">
          <a:xfrm>
            <a:off x="1919287" y="1423987"/>
            <a:ext cx="53054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661248"/>
            <a:ext cx="691276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11.D.3 Optimal Weights by Solver Function</a:t>
            </a:r>
            <a:endParaRPr lang="zh-TW" altLang="zh-TW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Figure 11.D.3 Optimal Weights by Solver Function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Appendix 11E: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Portfolio Optimization with Short-Selling Constraints</a:t>
            </a:r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2448272"/>
          </a:xfrm>
        </p:spPr>
        <p:txBody>
          <a:bodyPr/>
          <a:lstStyle/>
          <a:p>
            <a:r>
              <a:rPr lang="en-US" altLang="zh-TW" dirty="0" smtClean="0"/>
              <a:t>The traditional mean-variance efficient portfolios generate appealing characteristics. </a:t>
            </a:r>
            <a:endParaRPr lang="en-US" altLang="zh-TW" dirty="0" smtClean="0"/>
          </a:p>
          <a:p>
            <a:r>
              <a:rPr lang="en-US" altLang="zh-TW" dirty="0" smtClean="0"/>
              <a:t>However</a:t>
            </a:r>
            <a:r>
              <a:rPr lang="en-US" altLang="zh-TW" dirty="0" smtClean="0"/>
              <a:t>, it is frequently questioned by financial professionals due to the propensity of corner solutions in portfolio weights. </a:t>
            </a:r>
            <a:endParaRPr lang="en-US" altLang="zh-TW" dirty="0" smtClean="0"/>
          </a:p>
          <a:p>
            <a:r>
              <a:rPr lang="en-US" altLang="zh-TW" dirty="0" smtClean="0"/>
              <a:t>Therefore</a:t>
            </a:r>
            <a:r>
              <a:rPr lang="en-US" altLang="zh-TW" dirty="0" smtClean="0"/>
              <a:t>, adding portfolio weighting limits help portfolio managers to fashion realistic asset allocation strategies.</a:t>
            </a:r>
            <a:endParaRPr lang="zh-TW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76671"/>
            <a:ext cx="8712968" cy="5904657"/>
          </a:xfrm>
        </p:spPr>
        <p:txBody>
          <a:bodyPr/>
          <a:lstStyle/>
          <a:p>
            <a:r>
              <a:rPr lang="en-US" altLang="zh-TW" dirty="0" smtClean="0"/>
              <a:t>Suppose risky asset investments can be characterized as a vector of multivariate returns of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securities, </a:t>
            </a:r>
            <a:r>
              <a:rPr lang="en-US" altLang="zh-TW" b="1" dirty="0" smtClean="0"/>
              <a:t>R</a:t>
            </a:r>
            <a:r>
              <a:rPr lang="en-US" altLang="zh-TW" baseline="30000" dirty="0" smtClean="0"/>
              <a:t>T</a:t>
            </a:r>
            <a:r>
              <a:rPr lang="en-US" altLang="zh-TW" dirty="0" smtClean="0"/>
              <a:t>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smtClean="0"/>
              <a:t>expected risk premiums and variance-covariance of asset returns can be expressed as a vector </a:t>
            </a:r>
            <a:r>
              <a:rPr lang="en-US" altLang="zh-TW" b="1" dirty="0" smtClean="0">
                <a:sym typeface="Symbol"/>
              </a:rPr>
              <a:t></a:t>
            </a:r>
            <a:r>
              <a:rPr lang="en-US" altLang="zh-TW" dirty="0" smtClean="0"/>
              <a:t> </a:t>
            </a:r>
            <a:r>
              <a:rPr lang="en-US" altLang="zh-TW" dirty="0" smtClean="0"/>
              <a:t>and a positive definite matrix </a:t>
            </a:r>
            <a:r>
              <a:rPr lang="en-US" altLang="zh-TW" b="1" dirty="0" smtClean="0"/>
              <a:t>V</a:t>
            </a:r>
            <a:r>
              <a:rPr lang="en-US" altLang="zh-TW" dirty="0" smtClean="0"/>
              <a:t>, respectively. </a:t>
            </a:r>
            <a:endParaRPr lang="en-US" altLang="zh-TW" dirty="0" smtClean="0"/>
          </a:p>
          <a:p>
            <a:r>
              <a:rPr lang="en-US" altLang="zh-TW" dirty="0" smtClean="0"/>
              <a:t>Let </a:t>
            </a:r>
            <a:r>
              <a:rPr lang="el-GR" altLang="zh-TW" b="1" dirty="0" smtClean="0"/>
              <a:t>Ω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be </a:t>
            </a:r>
            <a:r>
              <a:rPr lang="en-US" altLang="zh-TW" dirty="0" smtClean="0"/>
              <a:t>the set of all real vectors 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 that define the weights of assets such that </a:t>
            </a:r>
            <a:r>
              <a:rPr lang="en-US" altLang="zh-TW" b="1" dirty="0" err="1" smtClean="0"/>
              <a:t>w</a:t>
            </a:r>
            <a:r>
              <a:rPr lang="en-US" altLang="zh-TW" b="1" baseline="30000" dirty="0" err="1" smtClean="0"/>
              <a:t>T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1=</a:t>
            </a:r>
            <a:r>
              <a:rPr lang="en-US" altLang="zh-TW" dirty="0" smtClean="0"/>
              <a:t>1</a:t>
            </a:r>
            <a:r>
              <a:rPr lang="en-US" altLang="zh-TW" dirty="0" smtClean="0"/>
              <a:t>, where </a:t>
            </a:r>
            <a:r>
              <a:rPr lang="en-US" altLang="zh-TW" b="1" dirty="0" smtClean="0"/>
              <a:t>1</a:t>
            </a:r>
            <a:r>
              <a:rPr lang="en-US" altLang="zh-TW" dirty="0" smtClean="0"/>
              <a:t> is an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-vector of ones.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smtClean="0"/>
              <a:t>expected return of the portfolio is </a:t>
            </a:r>
            <a:r>
              <a:rPr lang="en-US" altLang="zh-TW" i="1" dirty="0" smtClean="0">
                <a:sym typeface="Symbol"/>
              </a:rPr>
              <a:t></a:t>
            </a:r>
            <a:r>
              <a:rPr lang="en-US" altLang="zh-TW" sz="1400" i="1" dirty="0" smtClean="0">
                <a:sym typeface="Symbol"/>
              </a:rPr>
              <a:t>p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=</a:t>
            </a:r>
            <a:r>
              <a:rPr lang="en-US" altLang="zh-TW" b="1" dirty="0" err="1" smtClean="0"/>
              <a:t>w</a:t>
            </a:r>
            <a:r>
              <a:rPr lang="en-US" altLang="zh-TW" b="1" baseline="30000" dirty="0" err="1" smtClean="0"/>
              <a:t>T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ym typeface="Symbol"/>
              </a:rPr>
              <a:t></a:t>
            </a:r>
            <a:r>
              <a:rPr lang="en-US" altLang="zh-TW" dirty="0" smtClean="0"/>
              <a:t> </a:t>
            </a:r>
            <a:r>
              <a:rPr lang="en-US" altLang="zh-TW" dirty="0" smtClean="0"/>
              <a:t>and the variance of the portfolio is </a:t>
            </a:r>
            <a:r>
              <a:rPr lang="en-US" altLang="zh-TW" i="1" dirty="0" smtClean="0">
                <a:sym typeface="Symbol"/>
              </a:rPr>
              <a:t></a:t>
            </a:r>
            <a:r>
              <a:rPr lang="en-US" altLang="zh-TW" baseline="-25000" dirty="0" smtClean="0"/>
              <a:t>p </a:t>
            </a:r>
            <a:r>
              <a:rPr lang="en-US" altLang="zh-TW" dirty="0" smtClean="0"/>
              <a:t>= </a:t>
            </a:r>
            <a:r>
              <a:rPr lang="en-US" altLang="zh-TW" b="1" dirty="0" err="1" smtClean="0"/>
              <a:t>w</a:t>
            </a:r>
            <a:r>
              <a:rPr lang="en-US" altLang="zh-TW" baseline="30000" dirty="0" err="1" smtClean="0"/>
              <a:t>T</a:t>
            </a:r>
            <a:r>
              <a:rPr lang="en-US" altLang="zh-TW" b="1" dirty="0" err="1" smtClean="0"/>
              <a:t>Vw</a:t>
            </a:r>
            <a:r>
              <a:rPr lang="en-US" altLang="zh-TW" dirty="0" smtClean="0"/>
              <a:t>. </a:t>
            </a:r>
            <a:endParaRPr lang="en-US" altLang="zh-TW" dirty="0" smtClean="0"/>
          </a:p>
          <a:p>
            <a:r>
              <a:rPr lang="en-US" altLang="zh-TW" dirty="0" smtClean="0"/>
              <a:t>Considering </a:t>
            </a:r>
            <a:r>
              <a:rPr lang="en-US" altLang="zh-TW" dirty="0" smtClean="0"/>
              <a:t>all constraints given the objective to minimize the portfolio’s risk, the efficient frontier can be then expressed as a </a:t>
            </a:r>
            <a:r>
              <a:rPr lang="en-US" altLang="zh-TW" dirty="0" err="1" smtClean="0"/>
              <a:t>Lagrangian</a:t>
            </a:r>
            <a:r>
              <a:rPr lang="en-US" altLang="zh-TW" dirty="0" smtClean="0"/>
              <a:t> function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As described in the previous section, the optimal portfolio weights are a function of means, variances, and </a:t>
            </a:r>
            <a:r>
              <a:rPr lang="en-US" altLang="zh-TW" dirty="0" err="1" smtClean="0"/>
              <a:t>covariances</a:t>
            </a:r>
            <a:r>
              <a:rPr lang="en-US" altLang="zh-TW" dirty="0" smtClean="0"/>
              <a:t> of asset returns.</a:t>
            </a:r>
            <a:endParaRPr lang="zh-TW" altLang="zh-TW" dirty="0"/>
          </a:p>
        </p:txBody>
      </p:sp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19137" name="Object 1"/>
          <p:cNvGraphicFramePr>
            <a:graphicFrameLocks noChangeAspect="1"/>
          </p:cNvGraphicFramePr>
          <p:nvPr/>
        </p:nvGraphicFramePr>
        <p:xfrm>
          <a:off x="971600" y="4365104"/>
          <a:ext cx="6120680" cy="720080"/>
        </p:xfrm>
        <a:graphic>
          <a:graphicData uri="http://schemas.openxmlformats.org/presentationml/2006/ole">
            <p:oleObj spid="_x0000_s219137" name="Equation" r:id="rId3" imgW="3136900" imgH="3937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0312" y="4509120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(11E.1)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976663"/>
          </a:xfrm>
        </p:spPr>
        <p:txBody>
          <a:bodyPr/>
          <a:lstStyle/>
          <a:p>
            <a:r>
              <a:rPr lang="en-US" altLang="zh-TW" dirty="0" smtClean="0"/>
              <a:t>Consider a generalized case with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assets, let </a:t>
            </a:r>
            <a:endParaRPr lang="en-US" altLang="zh-TW" dirty="0" smtClean="0"/>
          </a:p>
          <a:p>
            <a:endParaRPr lang="zh-TW" altLang="zh-TW" dirty="0" smtClean="0"/>
          </a:p>
          <a:p>
            <a:pPr lvl="1">
              <a:buNone/>
            </a:pPr>
            <a:r>
              <a:rPr lang="en-US" altLang="zh-TW" b="1" dirty="0" smtClean="0"/>
              <a:t>A</a:t>
            </a:r>
            <a:r>
              <a:rPr lang="en-US" altLang="zh-TW" dirty="0" smtClean="0"/>
              <a:t>=</a:t>
            </a:r>
            <a:r>
              <a:rPr lang="en-US" altLang="zh-TW" b="1" dirty="0" smtClean="0"/>
              <a:t>1</a:t>
            </a:r>
            <a:r>
              <a:rPr lang="en-US" altLang="zh-TW" baseline="30000" dirty="0" smtClean="0"/>
              <a:t>T</a:t>
            </a:r>
            <a:r>
              <a:rPr lang="en-US" altLang="zh-TW" b="1" dirty="0" smtClean="0"/>
              <a:t>V</a:t>
            </a:r>
            <a:r>
              <a:rPr lang="en-US" altLang="zh-TW" baseline="30000" dirty="0" smtClean="0"/>
              <a:t>-1</a:t>
            </a:r>
            <a:r>
              <a:rPr lang="en-US" altLang="zh-TW" b="1" dirty="0" smtClean="0"/>
              <a:t>R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B</a:t>
            </a:r>
            <a:r>
              <a:rPr lang="en-US" altLang="zh-TW" dirty="0" smtClean="0"/>
              <a:t>=</a:t>
            </a:r>
            <a:r>
              <a:rPr lang="en-US" altLang="zh-TW" b="1" dirty="0" smtClean="0"/>
              <a:t>R</a:t>
            </a:r>
            <a:r>
              <a:rPr lang="en-US" altLang="zh-TW" baseline="30000" dirty="0" smtClean="0"/>
              <a:t>T</a:t>
            </a:r>
            <a:r>
              <a:rPr lang="en-US" altLang="zh-TW" b="1" dirty="0" smtClean="0"/>
              <a:t>V</a:t>
            </a:r>
            <a:r>
              <a:rPr lang="en-US" altLang="zh-TW" baseline="30000" dirty="0" smtClean="0"/>
              <a:t>-1</a:t>
            </a:r>
            <a:r>
              <a:rPr lang="en-US" altLang="zh-TW" b="1" dirty="0" smtClean="0"/>
              <a:t>R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X</a:t>
            </a:r>
            <a:r>
              <a:rPr lang="en-US" altLang="zh-TW" dirty="0" smtClean="0"/>
              <a:t>=</a:t>
            </a:r>
            <a:r>
              <a:rPr lang="en-US" altLang="zh-TW" b="1" dirty="0" smtClean="0"/>
              <a:t>1</a:t>
            </a:r>
            <a:r>
              <a:rPr lang="en-US" altLang="zh-TW" baseline="30000" dirty="0" smtClean="0"/>
              <a:t>T</a:t>
            </a:r>
            <a:r>
              <a:rPr lang="en-US" altLang="zh-TW" b="1" dirty="0" smtClean="0"/>
              <a:t>V</a:t>
            </a:r>
            <a:r>
              <a:rPr lang="en-US" altLang="zh-TW" baseline="30000" dirty="0" smtClean="0"/>
              <a:t>-1</a:t>
            </a:r>
            <a:r>
              <a:rPr lang="en-US" altLang="zh-TW" b="1" dirty="0" smtClean="0"/>
              <a:t>1</a:t>
            </a:r>
            <a:r>
              <a:rPr lang="en-US" altLang="zh-TW" dirty="0" smtClean="0"/>
              <a:t>, and </a:t>
            </a:r>
            <a:r>
              <a:rPr lang="en-US" altLang="zh-TW" b="1" dirty="0" smtClean="0">
                <a:sym typeface="Symbol"/>
              </a:rPr>
              <a:t></a:t>
            </a:r>
            <a:r>
              <a:rPr lang="en-US" altLang="zh-TW" dirty="0" smtClean="0"/>
              <a:t>=</a:t>
            </a:r>
            <a:r>
              <a:rPr lang="en-US" altLang="zh-TW" b="1" dirty="0" smtClean="0"/>
              <a:t>BX</a:t>
            </a:r>
            <a:r>
              <a:rPr lang="en-US" altLang="zh-TW" dirty="0" smtClean="0"/>
              <a:t>-</a:t>
            </a:r>
            <a:r>
              <a:rPr lang="en-US" altLang="zh-TW" b="1" dirty="0" smtClean="0"/>
              <a:t>A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,</a:t>
            </a:r>
            <a:endParaRPr lang="zh-TW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the </a:t>
            </a:r>
            <a:r>
              <a:rPr lang="en-US" altLang="zh-TW" dirty="0" smtClean="0"/>
              <a:t>solution of the above quadratic function is (see </a:t>
            </a:r>
            <a:r>
              <a:rPr lang="en-US" altLang="zh-TW" dirty="0" err="1" smtClean="0"/>
              <a:t>Pennacchi</a:t>
            </a:r>
            <a:r>
              <a:rPr lang="en-US" altLang="zh-TW" dirty="0" smtClean="0"/>
              <a:t> (2008</a:t>
            </a:r>
            <a:r>
              <a:rPr lang="en-US" altLang="zh-TW" dirty="0" smtClean="0"/>
              <a:t>))</a:t>
            </a:r>
            <a:endParaRPr lang="zh-TW" altLang="zh-TW" dirty="0" smtClean="0"/>
          </a:p>
          <a:p>
            <a:pPr lvl="1">
              <a:buNone/>
            </a:pPr>
            <a:endParaRPr lang="en-US" altLang="zh-TW" b="1" dirty="0" smtClean="0"/>
          </a:p>
          <a:p>
            <a:pPr lvl="1">
              <a:buNone/>
            </a:pPr>
            <a:r>
              <a:rPr lang="en-US" altLang="zh-TW" b="1" dirty="0" err="1" smtClean="0"/>
              <a:t>w</a:t>
            </a:r>
            <a:r>
              <a:rPr lang="en-US" altLang="zh-TW" baseline="-25000" dirty="0" err="1" smtClean="0"/>
              <a:t>p</a:t>
            </a:r>
            <a:r>
              <a:rPr lang="en-US" altLang="zh-TW" dirty="0" smtClean="0"/>
              <a:t>= </a:t>
            </a:r>
            <a:r>
              <a:rPr lang="en-US" altLang="zh-TW" dirty="0" smtClean="0"/>
              <a:t>     [(</a:t>
            </a:r>
            <a:r>
              <a:rPr lang="en-US" altLang="zh-TW" b="1" dirty="0" smtClean="0"/>
              <a:t>X</a:t>
            </a:r>
            <a:r>
              <a:rPr lang="en-US" altLang="zh-TW" i="1" dirty="0" smtClean="0">
                <a:sym typeface="Symbol"/>
              </a:rPr>
              <a:t> </a:t>
            </a:r>
            <a:r>
              <a:rPr lang="en-US" altLang="zh-TW" sz="1400" i="1" dirty="0" smtClean="0">
                <a:sym typeface="Symbol"/>
              </a:rPr>
              <a:t>p</a:t>
            </a:r>
            <a:r>
              <a:rPr lang="en-US" altLang="zh-TW" dirty="0" smtClean="0"/>
              <a:t> </a:t>
            </a:r>
            <a:r>
              <a:rPr lang="en-US" altLang="zh-TW" dirty="0" smtClean="0"/>
              <a:t>– </a:t>
            </a:r>
            <a:r>
              <a:rPr lang="en-US" altLang="zh-TW" b="1" dirty="0" smtClean="0"/>
              <a:t>A</a:t>
            </a:r>
            <a:r>
              <a:rPr lang="en-US" altLang="zh-TW" dirty="0" smtClean="0"/>
              <a:t>)(</a:t>
            </a:r>
            <a:r>
              <a:rPr lang="en-US" altLang="zh-TW" b="1" dirty="0" smtClean="0"/>
              <a:t>V</a:t>
            </a:r>
            <a:r>
              <a:rPr lang="en-US" altLang="zh-TW" baseline="30000" dirty="0" smtClean="0"/>
              <a:t>-1</a:t>
            </a:r>
            <a:r>
              <a:rPr lang="en-US" altLang="zh-TW" b="1" dirty="0" smtClean="0"/>
              <a:t>R</a:t>
            </a:r>
            <a:r>
              <a:rPr lang="en-US" altLang="zh-TW" dirty="0" smtClean="0"/>
              <a:t>) + (</a:t>
            </a:r>
            <a:r>
              <a:rPr lang="en-US" altLang="zh-TW" b="1" dirty="0" smtClean="0"/>
              <a:t>B</a:t>
            </a:r>
            <a:r>
              <a:rPr lang="en-US" altLang="zh-TW" dirty="0" smtClean="0"/>
              <a:t> – </a:t>
            </a:r>
            <a:r>
              <a:rPr lang="en-US" altLang="zh-TW" b="1" dirty="0" smtClean="0"/>
              <a:t>A</a:t>
            </a:r>
            <a:r>
              <a:rPr lang="en-US" altLang="zh-TW" i="1" dirty="0" smtClean="0">
                <a:sym typeface="Symbol"/>
              </a:rPr>
              <a:t> </a:t>
            </a:r>
            <a:r>
              <a:rPr lang="en-US" altLang="zh-TW" sz="1400" i="1" dirty="0" smtClean="0">
                <a:sym typeface="Symbol"/>
              </a:rPr>
              <a:t>p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)(</a:t>
            </a:r>
            <a:r>
              <a:rPr lang="en-US" altLang="zh-TW" b="1" dirty="0" smtClean="0"/>
              <a:t>V</a:t>
            </a:r>
            <a:r>
              <a:rPr lang="en-US" altLang="zh-TW" baseline="30000" dirty="0" smtClean="0"/>
              <a:t>-1</a:t>
            </a:r>
            <a:r>
              <a:rPr lang="en-US" altLang="zh-TW" b="1" dirty="0" smtClean="0"/>
              <a:t>1</a:t>
            </a:r>
            <a:r>
              <a:rPr lang="en-US" altLang="zh-TW" dirty="0" smtClean="0"/>
              <a:t>)]	</a:t>
            </a:r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r>
              <a:rPr lang="en-US" altLang="zh-TW" dirty="0" smtClean="0"/>
              <a:t>The short-selling constraints are further considered in Markowitz model.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smtClean="0"/>
              <a:t>inequalities that represent non-negative portfolio weights </a:t>
            </a:r>
            <a:r>
              <a:rPr lang="en-US" altLang="zh-TW" dirty="0" smtClean="0"/>
              <a:t>are</a:t>
            </a:r>
          </a:p>
          <a:p>
            <a:endParaRPr lang="zh-TW" altLang="zh-TW" dirty="0" smtClean="0"/>
          </a:p>
          <a:p>
            <a:pPr lvl="1">
              <a:buNone/>
            </a:pPr>
            <a:r>
              <a:rPr lang="en-US" altLang="zh-TW" b="1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baseline="-25000" dirty="0" smtClean="0">
                <a:sym typeface="Symbol"/>
              </a:rPr>
              <a:t> 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Symbol"/>
              </a:rPr>
              <a:t> 0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w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Symbol"/>
              </a:rPr>
              <a:t> 0</a:t>
            </a:r>
            <a:r>
              <a:rPr lang="en-US" altLang="zh-TW" dirty="0" smtClean="0"/>
              <a:t>, </a:t>
            </a:r>
            <a:r>
              <a:rPr lang="en-US" altLang="zh-TW" dirty="0" smtClean="0"/>
              <a:t>……, </a:t>
            </a:r>
            <a:r>
              <a:rPr lang="en-US" altLang="zh-TW" b="1" dirty="0" err="1" smtClean="0"/>
              <a:t>w</a:t>
            </a:r>
            <a:r>
              <a:rPr lang="en-US" altLang="zh-TW" baseline="-25000" dirty="0" err="1" smtClean="0"/>
              <a:t>N</a:t>
            </a:r>
            <a:r>
              <a:rPr lang="en-US" altLang="zh-TW" baseline="-25000" dirty="0" smtClean="0"/>
              <a:t> </a:t>
            </a:r>
            <a:r>
              <a:rPr lang="en-US" altLang="zh-TW" dirty="0" smtClean="0">
                <a:sym typeface="Symbol"/>
              </a:rPr>
              <a:t> 0</a:t>
            </a:r>
            <a:r>
              <a:rPr lang="en-US" altLang="zh-TW" dirty="0" smtClean="0"/>
              <a:t> </a:t>
            </a:r>
            <a:r>
              <a:rPr lang="en-US" altLang="zh-TW" dirty="0" smtClean="0"/>
              <a:t>, where 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=[</a:t>
            </a:r>
            <a:r>
              <a:rPr lang="en-US" altLang="zh-TW" b="1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w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,……, </a:t>
            </a:r>
            <a:r>
              <a:rPr lang="en-US" altLang="zh-TW" b="1" dirty="0" err="1" smtClean="0"/>
              <a:t>w</a:t>
            </a:r>
            <a:r>
              <a:rPr lang="en-US" altLang="zh-TW" baseline="-25000" dirty="0" err="1" smtClean="0"/>
              <a:t>N</a:t>
            </a:r>
            <a:r>
              <a:rPr lang="en-US" altLang="zh-TW" dirty="0" smtClean="0"/>
              <a:t>].</a:t>
            </a:r>
          </a:p>
          <a:p>
            <a:pPr lvl="1">
              <a:buNone/>
            </a:pPr>
            <a:endParaRPr lang="en-US" altLang="zh-TW" dirty="0" smtClean="0"/>
          </a:p>
          <a:p>
            <a:r>
              <a:rPr lang="en-US" altLang="zh-TW" dirty="0" smtClean="0"/>
              <a:t>The solution of this constrained diversification is to incorporate Equation </a:t>
            </a:r>
            <a:r>
              <a:rPr lang="en-US" altLang="zh-TW" dirty="0" smtClean="0"/>
              <a:t>(11E.3</a:t>
            </a:r>
            <a:r>
              <a:rPr lang="en-US" altLang="zh-TW" dirty="0" smtClean="0"/>
              <a:t>) in Equation (</a:t>
            </a:r>
            <a:r>
              <a:rPr lang="en-US" altLang="zh-TW" dirty="0" smtClean="0"/>
              <a:t>11E.1).</a:t>
            </a:r>
            <a:endParaRPr lang="zh-TW" altLang="en-US" dirty="0"/>
          </a:p>
        </p:txBody>
      </p:sp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2209" name="Object 1"/>
          <p:cNvGraphicFramePr>
            <a:graphicFrameLocks noChangeAspect="1"/>
          </p:cNvGraphicFramePr>
          <p:nvPr/>
        </p:nvGraphicFramePr>
        <p:xfrm>
          <a:off x="1187624" y="2636912"/>
          <a:ext cx="293369" cy="616074"/>
        </p:xfrm>
        <a:graphic>
          <a:graphicData uri="http://schemas.openxmlformats.org/presentationml/2006/ole">
            <p:oleObj spid="_x0000_s222209" name="Equation" r:id="rId3" imgW="190417" imgH="393529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8304" y="2780928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(11E.2)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4653136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(11E.3)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587680" cy="5040559"/>
          </a:xfrm>
        </p:spPr>
        <p:txBody>
          <a:bodyPr/>
          <a:lstStyle/>
          <a:p>
            <a:r>
              <a:rPr lang="en-US" altLang="zh-TW" dirty="0" smtClean="0"/>
              <a:t>Considering a three-asset case exemplified in the previous section, we have the following objective and constraint functions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Replacing the variables in Equation (11E.4), we can rewrite Equation (11E.1) </a:t>
            </a:r>
            <a:r>
              <a:rPr lang="en-US" altLang="zh-TW" dirty="0" smtClean="0"/>
              <a:t>as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where </a:t>
            </a:r>
            <a:r>
              <a:rPr lang="en-US" altLang="zh-TW" dirty="0" smtClean="0"/>
              <a:t>                    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=1</a:t>
            </a:r>
            <a:r>
              <a:rPr lang="en-US" altLang="zh-TW" dirty="0" smtClean="0"/>
              <a:t>, 2, 3, are Lagrange multipliers (LMs). </a:t>
            </a:r>
            <a:endParaRPr lang="zh-TW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0" dirty="0" smtClean="0"/>
              <a:t>A Numerical Example</a:t>
            </a:r>
            <a:endParaRPr lang="zh-TW" altLang="en-US" sz="3200" b="0" dirty="0"/>
          </a:p>
        </p:txBody>
      </p:sp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3233" name="Object 1"/>
          <p:cNvGraphicFramePr>
            <a:graphicFrameLocks noChangeAspect="1"/>
          </p:cNvGraphicFramePr>
          <p:nvPr/>
        </p:nvGraphicFramePr>
        <p:xfrm>
          <a:off x="1331640" y="2007542"/>
          <a:ext cx="2953023" cy="2041839"/>
        </p:xfrm>
        <a:graphic>
          <a:graphicData uri="http://schemas.openxmlformats.org/presentationml/2006/ole">
            <p:oleObj spid="_x0000_s223233" name="Equation" r:id="rId3" imgW="2286000" imgH="1574640" progId="Equation.DSMT4">
              <p:embed/>
            </p:oleObj>
          </a:graphicData>
        </a:graphic>
      </p:graphicFrame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172400" y="2708920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(11E.4)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3239" name="Object 7"/>
          <p:cNvGraphicFramePr>
            <a:graphicFrameLocks noChangeAspect="1"/>
          </p:cNvGraphicFramePr>
          <p:nvPr/>
        </p:nvGraphicFramePr>
        <p:xfrm>
          <a:off x="971600" y="4437112"/>
          <a:ext cx="6721302" cy="1038075"/>
        </p:xfrm>
        <a:graphic>
          <a:graphicData uri="http://schemas.openxmlformats.org/presentationml/2006/ole">
            <p:oleObj spid="_x0000_s223239" name="Equation" r:id="rId4" imgW="4368600" imgH="6858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35888" y="4581128"/>
            <a:ext cx="1008112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(11E.5)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1187624" y="5658238"/>
          <a:ext cx="1288951" cy="363050"/>
        </p:xfrm>
        <a:graphic>
          <a:graphicData uri="http://schemas.openxmlformats.org/presentationml/2006/ole">
            <p:oleObj spid="_x0000_s223241" name="Equation" r:id="rId5" imgW="79992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000" y="377280"/>
            <a:ext cx="8821488" cy="607605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 smtClean="0"/>
              <a:t>corresponding complementary slackness conditions </a:t>
            </a:r>
            <a:r>
              <a:rPr lang="en-US" altLang="zh-TW" dirty="0" smtClean="0"/>
              <a:t>are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The above complementary slackness conditions indicate that either inequality constraints should be active at a local optimum or the corresponding </a:t>
            </a:r>
            <a:r>
              <a:rPr lang="en-US" altLang="zh-TW" dirty="0" err="1" smtClean="0"/>
              <a:t>Lagarange</a:t>
            </a:r>
            <a:r>
              <a:rPr lang="en-US" altLang="zh-TW" dirty="0" smtClean="0"/>
              <a:t> variable should equal zero.</a:t>
            </a:r>
            <a:endParaRPr lang="zh-TW" altLang="zh-TW" dirty="0" smtClean="0"/>
          </a:p>
          <a:p>
            <a:r>
              <a:rPr lang="en-US" altLang="zh-TW" dirty="0" smtClean="0"/>
              <a:t>For differentiable nonlinear program, solutions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, </a:t>
            </a:r>
            <a:r>
              <a:rPr lang="en-US" altLang="zh-TW" dirty="0" smtClean="0"/>
              <a:t>              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=1</a:t>
            </a:r>
            <a:r>
              <a:rPr lang="en-US" altLang="zh-TW" dirty="0" smtClean="0"/>
              <a:t>, 2, 3, satisfy the Kuhn–Tucker conditions if they fulfill complementary slackness conditions, primal constraints, and gradient equation</a:t>
            </a:r>
            <a:endParaRPr lang="zh-TW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Any </a:t>
            </a:r>
            <a:r>
              <a:rPr lang="en-US" altLang="zh-TW" dirty="0" smtClean="0"/>
              <a:t>combination of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= 1, 2, 3, for which there exist a corresponding LMs satisfying these conditions is called a Kuhn–Tucker point.</a:t>
            </a:r>
            <a:endParaRPr lang="en-US" altLang="zh-TW" dirty="0" smtClean="0"/>
          </a:p>
        </p:txBody>
      </p:sp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-108520" y="-17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4257" name="Object 1"/>
          <p:cNvGraphicFramePr>
            <a:graphicFrameLocks noChangeAspect="1"/>
          </p:cNvGraphicFramePr>
          <p:nvPr/>
        </p:nvGraphicFramePr>
        <p:xfrm>
          <a:off x="719064" y="665312"/>
          <a:ext cx="2286000" cy="2101850"/>
        </p:xfrm>
        <a:graphic>
          <a:graphicData uri="http://schemas.openxmlformats.org/presentationml/2006/ole">
            <p:oleObj spid="_x0000_s224257" name="Equation" r:id="rId3" imgW="1663560" imgH="15746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11552" y="1313384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(11E.6)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5543600" y="3830167"/>
          <a:ext cx="962025" cy="363537"/>
        </p:xfrm>
        <a:graphic>
          <a:graphicData uri="http://schemas.openxmlformats.org/presentationml/2006/ole">
            <p:oleObj spid="_x0000_s224259" name="Equation" r:id="rId4" imgW="596880" imgH="228600" progId="Equation.DSMT4">
              <p:embed/>
            </p:oleObj>
          </a:graphicData>
        </a:graphic>
      </p:graphicFrame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-108520" y="-17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1799184" y="4869160"/>
          <a:ext cx="4032448" cy="779507"/>
        </p:xfrm>
        <a:graphic>
          <a:graphicData uri="http://schemas.openxmlformats.org/presentationml/2006/ole">
            <p:oleObj spid="_x0000_s224260" name="Equation" r:id="rId5" imgW="2565400" imgH="4953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51712" y="4985792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(11E.7)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Our </a:t>
            </a:r>
            <a:r>
              <a:rPr lang="en-US" altLang="zh-TW" dirty="0" smtClean="0"/>
              <a:t>portfolio model has the following objective function </a:t>
            </a:r>
            <a:r>
              <a:rPr lang="en-US" altLang="zh-TW" dirty="0" smtClean="0"/>
              <a:t>gradient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and </a:t>
            </a:r>
            <a:r>
              <a:rPr lang="en-US" altLang="zh-TW" dirty="0" smtClean="0"/>
              <a:t>those of the five linear constraints </a:t>
            </a:r>
            <a:r>
              <a:rPr lang="en-US" altLang="zh-TW" dirty="0" smtClean="0"/>
              <a:t>are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Therefore the gradient equation part of Kuhn–Tucker conditions is</a:t>
            </a:r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5281" name="Object 1"/>
          <p:cNvGraphicFramePr>
            <a:graphicFrameLocks noChangeAspect="1"/>
          </p:cNvGraphicFramePr>
          <p:nvPr/>
        </p:nvGraphicFramePr>
        <p:xfrm>
          <a:off x="1763687" y="836712"/>
          <a:ext cx="4468389" cy="1152128"/>
        </p:xfrm>
        <a:graphic>
          <a:graphicData uri="http://schemas.openxmlformats.org/presentationml/2006/ole">
            <p:oleObj spid="_x0000_s225281" name="Equation" r:id="rId3" imgW="2730500" imgH="711200" progId="Equation.DSMT4">
              <p:embed/>
            </p:oleObj>
          </a:graphicData>
        </a:graphic>
      </p:graphicFrame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5283" name="Object 3"/>
          <p:cNvGraphicFramePr>
            <a:graphicFrameLocks noChangeAspect="1"/>
          </p:cNvGraphicFramePr>
          <p:nvPr/>
        </p:nvGraphicFramePr>
        <p:xfrm>
          <a:off x="971599" y="2420888"/>
          <a:ext cx="4965551" cy="1800200"/>
        </p:xfrm>
        <a:graphic>
          <a:graphicData uri="http://schemas.openxmlformats.org/presentationml/2006/ole">
            <p:oleObj spid="_x0000_s225283" name="Equation" r:id="rId4" imgW="3149280" imgH="11430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64288" y="1124744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(11E.8)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2996952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(11E.9)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5285" name="Object 5"/>
          <p:cNvGraphicFramePr>
            <a:graphicFrameLocks noChangeAspect="1"/>
          </p:cNvGraphicFramePr>
          <p:nvPr/>
        </p:nvGraphicFramePr>
        <p:xfrm>
          <a:off x="827584" y="5013176"/>
          <a:ext cx="4755860" cy="1008112"/>
        </p:xfrm>
        <a:graphic>
          <a:graphicData uri="http://schemas.openxmlformats.org/presentationml/2006/ole">
            <p:oleObj spid="_x0000_s225285" name="Equation" r:id="rId5" imgW="3238200" imgH="6858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36296" y="5229200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(11E.10)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3528392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plus the primal constraints as part of the </a:t>
            </a:r>
            <a:r>
              <a:rPr lang="en-US" altLang="zh-TW" dirty="0" smtClean="0"/>
              <a:t>conditions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and complementary slackness conditions in Equation (11E.6). </a:t>
            </a:r>
            <a:endParaRPr lang="zh-TW" altLang="zh-TW" dirty="0" smtClean="0"/>
          </a:p>
          <a:p>
            <a:pPr>
              <a:buNone/>
            </a:pPr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6305" name="Object 1"/>
          <p:cNvGraphicFramePr>
            <a:graphicFrameLocks noChangeAspect="1"/>
          </p:cNvGraphicFramePr>
          <p:nvPr/>
        </p:nvGraphicFramePr>
        <p:xfrm>
          <a:off x="395536" y="1124743"/>
          <a:ext cx="1853133" cy="2250901"/>
        </p:xfrm>
        <a:graphic>
          <a:graphicData uri="http://schemas.openxmlformats.org/presentationml/2006/ole">
            <p:oleObj spid="_x0000_s226305" name="Equation" r:id="rId3" imgW="1257120" imgH="15746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16216" y="1916831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(11E.11)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Notice that the weights are functions of five LMs and bounded by inequality constraints. </a:t>
            </a:r>
            <a:endParaRPr lang="en-US" altLang="zh-TW" dirty="0" smtClean="0"/>
          </a:p>
          <a:p>
            <a:r>
              <a:rPr lang="en-US" altLang="zh-TW" dirty="0" smtClean="0"/>
              <a:t>Since </a:t>
            </a:r>
            <a:r>
              <a:rPr lang="en-US" altLang="zh-TW" dirty="0" smtClean="0"/>
              <a:t>the functions of solutions of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are multidimensional, we cannot show their relation on a graph.  </a:t>
            </a:r>
            <a:endParaRPr lang="en-US" altLang="zh-TW" dirty="0" smtClean="0"/>
          </a:p>
          <a:p>
            <a:r>
              <a:rPr lang="en-US" altLang="zh-TW" dirty="0" smtClean="0"/>
              <a:t>One </a:t>
            </a:r>
            <a:r>
              <a:rPr lang="en-US" altLang="zh-TW" dirty="0" smtClean="0"/>
              <a:t>may start from any feasible point and then search an improving feasible direction  </a:t>
            </a:r>
            <a:r>
              <a:rPr lang="en-US" altLang="zh-TW" dirty="0" smtClean="0"/>
              <a:t>                    chased </a:t>
            </a:r>
            <a:r>
              <a:rPr lang="en-US" altLang="zh-TW" dirty="0" smtClean="0"/>
              <a:t>by implementations of feasible and small steps of LMs.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smtClean="0"/>
              <a:t>stop of an improving feasible search not necessarily represents the current Kuhn–Tucker point is the global optimum but suggests it is a local optimum. </a:t>
            </a:r>
            <a:endParaRPr lang="en-US" altLang="zh-TW" dirty="0" smtClean="0"/>
          </a:p>
          <a:p>
            <a:r>
              <a:rPr lang="en-US" altLang="zh-TW" dirty="0" smtClean="0"/>
              <a:t>Since </a:t>
            </a:r>
            <a:r>
              <a:rPr lang="en-US" altLang="zh-TW" dirty="0" smtClean="0"/>
              <a:t>there is no close-form solution function for each weight, one may need to continue the search until no improvement can be found. In our case, if 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there is an improvement in objective function.</a:t>
            </a:r>
            <a:r>
              <a:rPr lang="en-US" altLang="zh-TW" dirty="0" smtClean="0"/>
              <a:t>  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7329" name="Object 1"/>
          <p:cNvGraphicFramePr>
            <a:graphicFrameLocks noChangeAspect="1"/>
          </p:cNvGraphicFramePr>
          <p:nvPr/>
        </p:nvGraphicFramePr>
        <p:xfrm>
          <a:off x="1475656" y="2238468"/>
          <a:ext cx="1224136" cy="326436"/>
        </p:xfrm>
        <a:graphic>
          <a:graphicData uri="http://schemas.openxmlformats.org/presentationml/2006/ole">
            <p:oleObj spid="_x0000_s227329" name="Equation" r:id="rId3" imgW="863225" imgH="228501" progId="Equation.DSMT4">
              <p:embed/>
            </p:oleObj>
          </a:graphicData>
        </a:graphic>
      </p:graphicFrame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7331" name="Object 3"/>
          <p:cNvGraphicFramePr>
            <a:graphicFrameLocks noChangeAspect="1"/>
          </p:cNvGraphicFramePr>
          <p:nvPr/>
        </p:nvGraphicFramePr>
        <p:xfrm>
          <a:off x="1907704" y="4426654"/>
          <a:ext cx="2088232" cy="658530"/>
        </p:xfrm>
        <a:graphic>
          <a:graphicData uri="http://schemas.openxmlformats.org/presentationml/2006/ole">
            <p:oleObj spid="_x0000_s227331" name="Equation" r:id="rId4" imgW="1549080" imgH="4698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4208" y="4653136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(11E.12)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76102"/>
            <a:ext cx="8642350" cy="56165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TW" sz="2000" dirty="0" smtClean="0"/>
              <a:t>Multiplying Equation (</a:t>
            </a:r>
            <a:r>
              <a:rPr lang="en-US" altLang="zh-TW" sz="2000" dirty="0" smtClean="0"/>
              <a:t>11A.1</a:t>
            </a:r>
            <a:r>
              <a:rPr lang="en-US" altLang="zh-TW" sz="2000" dirty="0" smtClean="0"/>
              <a:t>) by                                   ,                 </a:t>
            </a:r>
            <a:r>
              <a:rPr lang="en-US" altLang="zh-TW" sz="2000" dirty="0" smtClean="0"/>
              <a:t>       , and 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TW" sz="2000" dirty="0" smtClean="0"/>
              <a:t>rearranging yields: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                                                                                        (</a:t>
            </a:r>
            <a:r>
              <a:rPr lang="en-US" altLang="zh-TW" sz="2000" dirty="0" smtClean="0"/>
              <a:t>11A.2</a:t>
            </a:r>
            <a:r>
              <a:rPr lang="en-US" altLang="zh-TW" sz="2000" dirty="0" smtClean="0"/>
              <a:t>)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TW" sz="2000" dirty="0" smtClean="0"/>
              <a:t>Defining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3851920" y="332656"/>
          <a:ext cx="3960068" cy="712788"/>
        </p:xfrm>
        <a:graphic>
          <a:graphicData uri="http://schemas.openxmlformats.org/presentationml/2006/ole">
            <p:oleObj spid="_x0000_s35842" name="Equation" r:id="rId4" imgW="1803400" imgH="520700" progId="Equation.DSMT4">
              <p:embed/>
            </p:oleObj>
          </a:graphicData>
        </a:graphic>
      </p:graphicFrame>
      <p:graphicFrame>
        <p:nvGraphicFramePr>
          <p:cNvPr id="35843" name="Object 6"/>
          <p:cNvGraphicFramePr>
            <a:graphicFrameLocks noChangeAspect="1"/>
          </p:cNvGraphicFramePr>
          <p:nvPr/>
        </p:nvGraphicFramePr>
        <p:xfrm>
          <a:off x="8172400" y="476672"/>
          <a:ext cx="576709" cy="436562"/>
        </p:xfrm>
        <a:graphic>
          <a:graphicData uri="http://schemas.openxmlformats.org/presentationml/2006/ole">
            <p:oleObj spid="_x0000_s35843" name="Equation" r:id="rId5" imgW="317225" imgH="190335" progId="Equation.DSMT4">
              <p:embed/>
            </p:oleObj>
          </a:graphicData>
        </a:graphic>
      </p:graphicFrame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5844" name="Object 8"/>
          <p:cNvGraphicFramePr>
            <a:graphicFrameLocks noChangeAspect="1"/>
          </p:cNvGraphicFramePr>
          <p:nvPr/>
        </p:nvGraphicFramePr>
        <p:xfrm>
          <a:off x="1258888" y="1484784"/>
          <a:ext cx="5400675" cy="1839913"/>
        </p:xfrm>
        <a:graphic>
          <a:graphicData uri="http://schemas.openxmlformats.org/presentationml/2006/ole">
            <p:oleObj spid="_x0000_s35844" name="Equation" r:id="rId6" imgW="3441700" imgH="1168400" progId="Equation.DSMT4">
              <p:embed/>
            </p:oleObj>
          </a:graphicData>
        </a:graphic>
      </p:graphicFrame>
      <p:graphicFrame>
        <p:nvGraphicFramePr>
          <p:cNvPr id="35845" name="Object 10"/>
          <p:cNvGraphicFramePr>
            <a:graphicFrameLocks noChangeAspect="1"/>
          </p:cNvGraphicFramePr>
          <p:nvPr/>
        </p:nvGraphicFramePr>
        <p:xfrm>
          <a:off x="1475656" y="3789040"/>
          <a:ext cx="5113684" cy="1224656"/>
        </p:xfrm>
        <a:graphic>
          <a:graphicData uri="http://schemas.openxmlformats.org/presentationml/2006/ole">
            <p:oleObj spid="_x0000_s35845" name="Equation" r:id="rId7" imgW="2425700" imgH="850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We use the same data set to construct the </a:t>
            </a:r>
            <a:r>
              <a:rPr lang="en-US" altLang="zh-TW" dirty="0" err="1" smtClean="0"/>
              <a:t>nonconstrained</a:t>
            </a:r>
            <a:r>
              <a:rPr lang="en-US" altLang="zh-TW" dirty="0" smtClean="0"/>
              <a:t> (NC) efficient frontier and short-selling constrained (SS) efficient frontier, which is shown in Figure 11E.1. </a:t>
            </a:r>
            <a:endParaRPr lang="en-US" altLang="zh-TW" dirty="0" smtClean="0"/>
          </a:p>
          <a:p>
            <a:r>
              <a:rPr lang="en-US" altLang="zh-TW" dirty="0" smtClean="0"/>
              <a:t>In Figure </a:t>
            </a:r>
            <a:r>
              <a:rPr lang="en-US" altLang="zh-TW" dirty="0" smtClean="0"/>
              <a:t>11E.1</a:t>
            </a:r>
            <a:r>
              <a:rPr lang="en-US" altLang="zh-TW" dirty="0" smtClean="0"/>
              <a:t>, the SS optimal diversification is a subset of the NC portfolio. 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400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43808" y="5589240"/>
            <a:ext cx="2808312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</a:pP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11E.1 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Efficient 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Frontiers</a:t>
            </a:r>
            <a:endParaRPr lang="zh-TW" altLang="zh-TW" sz="16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/>
          <a:lstStyle/>
          <a:p>
            <a:r>
              <a:rPr lang="en-US" altLang="zh-TW" dirty="0" smtClean="0"/>
              <a:t>The global minimum variance (MV) for the two kinds of portfolio is identical in this case.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smtClean="0"/>
              <a:t>information is listed in Table 11E.1.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smtClean="0"/>
              <a:t>conclusion of the same MV under different constraints does not always happen when the coefficients of correlation among securities and the relative magnitudes of return among assets change. </a:t>
            </a:r>
            <a:endParaRPr lang="en-US" altLang="zh-TW" dirty="0" smtClean="0"/>
          </a:p>
          <a:p>
            <a:r>
              <a:rPr lang="en-US" altLang="zh-TW" dirty="0" smtClean="0"/>
              <a:t>Note </a:t>
            </a:r>
            <a:r>
              <a:rPr lang="en-US" altLang="zh-TW" dirty="0" smtClean="0"/>
              <a:t>that the optimal diversification strategies are sensitive to the variation in the first two moments of asset returns in the portfolio. </a:t>
            </a:r>
            <a:endParaRPr lang="zh-TW" altLang="zh-TW" dirty="0" smtClean="0"/>
          </a:p>
          <a:p>
            <a:endParaRPr lang="zh-TW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7623" y="3573016"/>
          <a:ext cx="6120681" cy="1224136"/>
        </p:xfrm>
        <a:graphic>
          <a:graphicData uri="http://schemas.openxmlformats.org/drawingml/2006/table">
            <a:tbl>
              <a:tblPr/>
              <a:tblGrid>
                <a:gridCol w="928183"/>
                <a:gridCol w="928183"/>
                <a:gridCol w="1479766"/>
                <a:gridCol w="928183"/>
                <a:gridCol w="928183"/>
                <a:gridCol w="928183"/>
              </a:tblGrid>
              <a:tr h="5733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E(R)(%)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i="1" kern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</a:rPr>
                        <a:t>s</a:t>
                      </a: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</a:rPr>
                        <a:t> (%)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Portfolio Weight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600" b="1" kern="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800" kern="100">
                          <a:latin typeface="Times New Roman"/>
                          <a:ea typeface="PMingLiU"/>
                        </a:rPr>
                        <a:t>(%)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600" b="1" kern="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(%)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600" b="1" kern="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(%)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0.78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13.39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38.57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28.10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33.33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4941168"/>
            <a:ext cx="410445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11E.1 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Minimum-Variance Portfolio</a:t>
            </a:r>
            <a:endParaRPr lang="zh-TW" altLang="zh-TW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As the portfolios on efficient frontiers shown in Table 11E.2, assuming the long-term annual risk-free interest rate is 4%, the portfolios of corner solutions are less mean-variance efficient than the ones without negative and extremely positive weights. </a:t>
            </a:r>
            <a:endParaRPr lang="zh-TW" altLang="zh-TW" dirty="0" smtClean="0"/>
          </a:p>
          <a:p>
            <a:endParaRPr lang="zh-TW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2204864"/>
          <a:ext cx="7848871" cy="1728191"/>
        </p:xfrm>
        <a:graphic>
          <a:graphicData uri="http://schemas.openxmlformats.org/drawingml/2006/table">
            <a:tbl>
              <a:tblPr/>
              <a:tblGrid>
                <a:gridCol w="945740"/>
                <a:gridCol w="973841"/>
                <a:gridCol w="1507758"/>
                <a:gridCol w="968028"/>
                <a:gridCol w="1186052"/>
                <a:gridCol w="1220935"/>
                <a:gridCol w="1046517"/>
              </a:tblGrid>
              <a:tr h="597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E(R) (%)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i="1" kern="0">
                          <a:solidFill>
                            <a:schemeClr val="accent1"/>
                          </a:solidFill>
                          <a:latin typeface="Symbol"/>
                          <a:ea typeface="Times New Roman"/>
                        </a:rPr>
                        <a:t>s</a:t>
                      </a: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Symbol"/>
                          <a:ea typeface="Times New Roman"/>
                        </a:rPr>
                        <a:t> (%)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Sharpe Ratio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Portfolio Weight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400" b="1" kern="0" baseline="-2500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600" kern="100">
                          <a:solidFill>
                            <a:schemeClr val="accent1"/>
                          </a:solidFill>
                          <a:latin typeface="Times New Roman"/>
                          <a:ea typeface="新細明體"/>
                        </a:rPr>
                        <a:t> (%)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400" b="1" kern="0" baseline="-2500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600" kern="100">
                          <a:solidFill>
                            <a:schemeClr val="accent1"/>
                          </a:solidFill>
                          <a:latin typeface="Times New Roman"/>
                          <a:ea typeface="新細明體"/>
                        </a:rPr>
                        <a:t> (%)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400" b="1" kern="0" baseline="-2500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600" kern="100">
                          <a:solidFill>
                            <a:schemeClr val="accent1"/>
                          </a:solidFill>
                          <a:latin typeface="Times New Roman"/>
                          <a:ea typeface="新細明體"/>
                        </a:rPr>
                        <a:t> (%)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0.78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13.39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0.0333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38.57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28.10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33.33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6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1.04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16.87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0.0422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16.86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13.04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70.10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1.24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22.38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0.0406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−25.82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−16.90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142.72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2.63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72.96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0.0315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−100.53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−199.47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400.00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3.38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101.30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0.0300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−366.73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66.73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400.00</a:t>
                      </a:r>
                      <a:endParaRPr lang="zh-TW" sz="1600" kern="100" dirty="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4221088"/>
            <a:ext cx="410445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FR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Table 11E.2 Portfolios on Efficient </a:t>
            </a:r>
            <a:r>
              <a:rPr lang="fr-FR" altLang="zh-TW" sz="1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Frontier</a:t>
            </a:r>
            <a:endParaRPr lang="zh-TW" altLang="zh-TW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642350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smtClean="0"/>
              <a:t>Yields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smtClean="0"/>
              <a:t>Therefore: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6866" name="Object 4"/>
          <p:cNvGraphicFramePr>
            <a:graphicFrameLocks noChangeAspect="1"/>
          </p:cNvGraphicFramePr>
          <p:nvPr/>
        </p:nvGraphicFramePr>
        <p:xfrm>
          <a:off x="1116013" y="2205038"/>
          <a:ext cx="5761037" cy="906462"/>
        </p:xfrm>
        <a:graphic>
          <a:graphicData uri="http://schemas.openxmlformats.org/presentationml/2006/ole">
            <p:oleObj spid="_x0000_s36866" name="Equation" r:id="rId4" imgW="2908300" imgH="457200" progId="Equation.DSMT4">
              <p:embed/>
            </p:oleObj>
          </a:graphicData>
        </a:graphic>
      </p:graphicFrame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6867" name="Object 6"/>
          <p:cNvGraphicFramePr>
            <a:graphicFrameLocks noChangeAspect="1"/>
          </p:cNvGraphicFramePr>
          <p:nvPr/>
        </p:nvGraphicFramePr>
        <p:xfrm>
          <a:off x="1115616" y="4293096"/>
          <a:ext cx="7273925" cy="1160463"/>
        </p:xfrm>
        <a:graphic>
          <a:graphicData uri="http://schemas.openxmlformats.org/presentationml/2006/ole">
            <p:oleObj spid="_x0000_s36867" name="Equation" r:id="rId5" imgW="3962160" imgH="6346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-72777" y="2668657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970211" y="1628874"/>
          <a:ext cx="6408737" cy="560388"/>
        </p:xfrm>
        <a:graphic>
          <a:graphicData uri="http://schemas.openxmlformats.org/presentationml/2006/ole">
            <p:oleObj spid="_x0000_s37890" name="Equation" r:id="rId4" imgW="2946400" imgH="254000" progId="Equation.DSMT4">
              <p:embed/>
            </p:oleObj>
          </a:graphicData>
        </a:graphic>
      </p:graphicFrame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-72777" y="2287657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1" name="Object 6"/>
          <p:cNvGraphicFramePr>
            <a:graphicFrameLocks noChangeAspect="1"/>
          </p:cNvGraphicFramePr>
          <p:nvPr/>
        </p:nvGraphicFramePr>
        <p:xfrm>
          <a:off x="1619498" y="2987774"/>
          <a:ext cx="4535488" cy="2022475"/>
        </p:xfrm>
        <a:graphic>
          <a:graphicData uri="http://schemas.openxmlformats.org/presentationml/2006/ole">
            <p:oleObj spid="_x0000_s37891" name="Equation" r:id="rId5" imgW="2286000" imgH="1016000" progId="Equation.DSMT4">
              <p:embed/>
            </p:oleObj>
          </a:graphicData>
        </a:graphic>
      </p:graphicFrame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395536" y="836712"/>
            <a:ext cx="820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US" altLang="zh-TW" sz="20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Hi=kWi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where the Wi are the fractions to invest in each security and the Hi are proportional to this fraction. Substituting Hi for Wi: 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466973" y="2492474"/>
            <a:ext cx="640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There is one equation like this for each value of </a:t>
            </a:r>
            <a:r>
              <a:rPr lang="en-US" altLang="zh-TW" sz="20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970211" y="5553174"/>
            <a:ext cx="410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This is Equation 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11.6a)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Appendix 11B: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Derivation of Equation 11.10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(11.2)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642350" cy="568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Following the optimization procedure for deriving Equation (18A.2) in Appendix 18A: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Let                                        </a:t>
            </a:r>
            <a:r>
              <a:rPr lang="en-US" altLang="zh-TW" sz="2000" dirty="0" smtClean="0"/>
              <a:t>and, solving for any        ,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                                                                             </a:t>
            </a:r>
            <a:r>
              <a:rPr lang="en-US" altLang="zh-TW" sz="2000" dirty="0" smtClean="0"/>
              <a:t>         </a:t>
            </a:r>
            <a:r>
              <a:rPr lang="en-US" altLang="zh-TW" sz="2000" dirty="0" smtClean="0"/>
              <a:t>(</a:t>
            </a:r>
            <a:r>
              <a:rPr lang="en-US" altLang="zh-TW" sz="2000" dirty="0" smtClean="0"/>
              <a:t>11B.1</a:t>
            </a:r>
            <a:r>
              <a:rPr lang="en-US" altLang="zh-TW" sz="2000" dirty="0" smtClean="0"/>
              <a:t>)</a:t>
            </a: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1763713" y="1827213"/>
          <a:ext cx="5472112" cy="1169987"/>
        </p:xfrm>
        <a:graphic>
          <a:graphicData uri="http://schemas.openxmlformats.org/presentationml/2006/ole">
            <p:oleObj spid="_x0000_s38914" name="Equation" r:id="rId4" imgW="4140200" imgH="889000" progId="Equation.DSMT4">
              <p:embed/>
            </p:oleObj>
          </a:graphicData>
        </a:graphic>
      </p:graphicFrame>
      <p:sp>
        <p:nvSpPr>
          <p:cNvPr id="38921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8915" name="Object 6"/>
          <p:cNvGraphicFramePr>
            <a:graphicFrameLocks noChangeAspect="1"/>
          </p:cNvGraphicFramePr>
          <p:nvPr/>
        </p:nvGraphicFramePr>
        <p:xfrm>
          <a:off x="755650" y="3573016"/>
          <a:ext cx="2376488" cy="477837"/>
        </p:xfrm>
        <a:graphic>
          <a:graphicData uri="http://schemas.openxmlformats.org/presentationml/2006/ole">
            <p:oleObj spid="_x0000_s38915" name="Equation" r:id="rId5" imgW="1511300" imgH="304800" progId="Equation.DSMT4">
              <p:embed/>
            </p:oleObj>
          </a:graphicData>
        </a:graphic>
      </p:graphicFrame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8916" name="Object 8"/>
          <p:cNvGraphicFramePr>
            <a:graphicFrameLocks noChangeAspect="1"/>
          </p:cNvGraphicFramePr>
          <p:nvPr/>
        </p:nvGraphicFramePr>
        <p:xfrm>
          <a:off x="5373290" y="3603427"/>
          <a:ext cx="350838" cy="401637"/>
        </p:xfrm>
        <a:graphic>
          <a:graphicData uri="http://schemas.openxmlformats.org/presentationml/2006/ole">
            <p:oleObj spid="_x0000_s38916" name="Equation" r:id="rId6" imgW="203112" imgH="228501" progId="Equation.DSMT4">
              <p:embed/>
            </p:oleObj>
          </a:graphicData>
        </a:graphic>
      </p:graphicFrame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8917" name="Object 10"/>
          <p:cNvGraphicFramePr>
            <a:graphicFrameLocks noChangeAspect="1"/>
          </p:cNvGraphicFramePr>
          <p:nvPr/>
        </p:nvGraphicFramePr>
        <p:xfrm>
          <a:off x="2484438" y="4365625"/>
          <a:ext cx="3743325" cy="1352550"/>
        </p:xfrm>
        <a:graphic>
          <a:graphicData uri="http://schemas.openxmlformats.org/presentationml/2006/ole">
            <p:oleObj spid="_x0000_s38917" name="Equation" r:id="rId7" imgW="1816100" imgH="660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04664"/>
            <a:ext cx="8642350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Multiplying both sides of the equation by    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                                                                                </a:t>
            </a:r>
            <a:r>
              <a:rPr lang="zh-TW" altLang="en-US" sz="2000" dirty="0" smtClean="0"/>
              <a:t>（</a:t>
            </a:r>
            <a:r>
              <a:rPr lang="en-US" altLang="zh-TW" sz="2000" dirty="0" smtClean="0"/>
              <a:t>11B.2</a:t>
            </a:r>
            <a:r>
              <a:rPr lang="zh-TW" altLang="en-US" sz="2000" dirty="0" smtClean="0"/>
              <a:t>）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zh-TW" alt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Adding together the </a:t>
            </a:r>
            <a:r>
              <a:rPr lang="en-US" altLang="zh-TW" sz="2000" i="1" dirty="0" smtClean="0"/>
              <a:t>n</a:t>
            </a:r>
            <a:r>
              <a:rPr lang="en-US" altLang="zh-TW" sz="2000" dirty="0" smtClean="0"/>
              <a:t> equation of this form yields: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                                                                                </a:t>
            </a:r>
            <a:r>
              <a:rPr lang="zh-TW" altLang="en-US" sz="2000" dirty="0" smtClean="0"/>
              <a:t>（</a:t>
            </a:r>
            <a:r>
              <a:rPr lang="en-US" altLang="zh-TW" sz="2000" dirty="0" smtClean="0"/>
              <a:t>11B.3</a:t>
            </a:r>
            <a:r>
              <a:rPr lang="zh-TW" altLang="en-US" sz="2000" dirty="0" smtClean="0"/>
              <a:t>）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zh-TW" alt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zh-TW" alt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By substituting Equation (</a:t>
            </a:r>
            <a:r>
              <a:rPr lang="en-US" altLang="zh-TW" sz="2000" dirty="0" smtClean="0"/>
              <a:t>11B.3</a:t>
            </a:r>
            <a:r>
              <a:rPr lang="en-US" altLang="zh-TW" sz="2000" dirty="0" smtClean="0"/>
              <a:t>) into Equation (</a:t>
            </a:r>
            <a:r>
              <a:rPr lang="en-US" altLang="zh-TW" sz="2000" dirty="0" smtClean="0"/>
              <a:t>11B.1</a:t>
            </a:r>
            <a:r>
              <a:rPr lang="en-US" altLang="zh-TW" sz="2000" dirty="0" smtClean="0"/>
              <a:t>), Equation (</a:t>
            </a:r>
            <a:r>
              <a:rPr lang="en-US" altLang="zh-TW" sz="2000" dirty="0" smtClean="0"/>
              <a:t>11.10</a:t>
            </a:r>
            <a:r>
              <a:rPr lang="en-US" altLang="zh-TW" sz="2000" dirty="0" smtClean="0"/>
              <a:t>) is obtained.</a:t>
            </a: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1763713" y="1049188"/>
          <a:ext cx="3661182" cy="1083667"/>
        </p:xfrm>
        <a:graphic>
          <a:graphicData uri="http://schemas.openxmlformats.org/presentationml/2006/ole">
            <p:oleObj spid="_x0000_s39938" name="Equation" r:id="rId4" imgW="2222500" imgH="660400" progId="Equation.DSMT4">
              <p:embed/>
            </p:oleObj>
          </a:graphicData>
        </a:graphic>
      </p:graphicFrame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6668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9939" name="Object 8"/>
          <p:cNvGraphicFramePr>
            <a:graphicFrameLocks noChangeAspect="1"/>
          </p:cNvGraphicFramePr>
          <p:nvPr/>
        </p:nvGraphicFramePr>
        <p:xfrm>
          <a:off x="4572000" y="404664"/>
          <a:ext cx="284162" cy="401637"/>
        </p:xfrm>
        <a:graphic>
          <a:graphicData uri="http://schemas.openxmlformats.org/presentationml/2006/ole">
            <p:oleObj spid="_x0000_s39939" name="Equation" r:id="rId5" imgW="165028" imgH="228501" progId="Equation.DSMT4">
              <p:embed/>
            </p:oleObj>
          </a:graphicData>
        </a:graphic>
      </p:graphicFrame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0" y="230966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9940" name="Object 10"/>
          <p:cNvGraphicFramePr>
            <a:graphicFrameLocks noChangeAspect="1"/>
          </p:cNvGraphicFramePr>
          <p:nvPr/>
        </p:nvGraphicFramePr>
        <p:xfrm>
          <a:off x="2555776" y="2708920"/>
          <a:ext cx="2592239" cy="1432700"/>
        </p:xfrm>
        <a:graphic>
          <a:graphicData uri="http://schemas.openxmlformats.org/presentationml/2006/ole">
            <p:oleObj spid="_x0000_s39940" name="Equation" r:id="rId6" imgW="1701800" imgH="939800" progId="Equation.DSMT4">
              <p:embed/>
            </p:oleObj>
          </a:graphicData>
        </a:graphic>
      </p:graphicFrame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195736" y="4941168"/>
          <a:ext cx="3816424" cy="1434641"/>
        </p:xfrm>
        <a:graphic>
          <a:graphicData uri="http://schemas.openxmlformats.org/presentationml/2006/ole">
            <p:oleObj spid="_x0000_s39941" name="Equation" r:id="rId7" imgW="2603500" imgH="990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Appendix 11C: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Derivation of Equation (11.15)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(11.3)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PMFD Textbook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SAPMFD Textbook</Template>
  <TotalTime>1194</TotalTime>
  <Words>1725</Words>
  <Application>Microsoft Office PowerPoint</Application>
  <PresentationFormat>On-screen Show (4:3)</PresentationFormat>
  <Paragraphs>282</Paragraphs>
  <Slides>32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SAPMFD Textbook</vt:lpstr>
      <vt:lpstr>Equation</vt:lpstr>
      <vt:lpstr>MathType 6.0 Equation</vt:lpstr>
      <vt:lpstr>Appendix 11A:  Derivation of Equation (11.6a)  (11.1)</vt:lpstr>
      <vt:lpstr>Slide 2</vt:lpstr>
      <vt:lpstr>Slide 3</vt:lpstr>
      <vt:lpstr>Slide 4</vt:lpstr>
      <vt:lpstr>Slide 5</vt:lpstr>
      <vt:lpstr>Appendix 11B:  Derivation of Equation 11.10  (11.2)</vt:lpstr>
      <vt:lpstr>Slide 7</vt:lpstr>
      <vt:lpstr>Slide 8</vt:lpstr>
      <vt:lpstr>Appendix 11C:  Derivation of Equation (11.15)  (11.3)</vt:lpstr>
      <vt:lpstr>Slide 10</vt:lpstr>
      <vt:lpstr>Slide 11</vt:lpstr>
      <vt:lpstr>Slide 12</vt:lpstr>
      <vt:lpstr>Appendix 11D:  Quadratic Programming and Kuhn-Tucker Conditions 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Appendix 11E:  Portfolio Optimization with Short-Selling Constraints</vt:lpstr>
      <vt:lpstr>Slide 22</vt:lpstr>
      <vt:lpstr>Slide 23</vt:lpstr>
      <vt:lpstr>Slide 24</vt:lpstr>
      <vt:lpstr>A Numerical Example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Analysis  and Portfolio Management</dc:title>
  <dc:creator>user</dc:creator>
  <cp:lastModifiedBy>Angela</cp:lastModifiedBy>
  <cp:revision>101</cp:revision>
  <dcterms:created xsi:type="dcterms:W3CDTF">2007-09-26T07:10:07Z</dcterms:created>
  <dcterms:modified xsi:type="dcterms:W3CDTF">2013-01-22T00:31:33Z</dcterms:modified>
</cp:coreProperties>
</file>