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C5E07-1233-47A4-B931-89CA0F92DDF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6C5E07-1233-47A4-B931-89CA0F92DDF2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E26FDF-C967-4D60-BC34-E977E55652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572000" cy="3096344"/>
          </a:xfrm>
        </p:spPr>
        <p:txBody>
          <a:bodyPr anchor="ctr"/>
          <a:lstStyle/>
          <a:p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6A:</a:t>
            </a: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Monthly Returns For The Wilshire 5000 Equity Indexes</a:t>
            </a:r>
            <a:endParaRPr lang="zh-TW" alt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3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430602"/>
              </p:ext>
            </p:extLst>
          </p:nvPr>
        </p:nvGraphicFramePr>
        <p:xfrm>
          <a:off x="457200" y="1159081"/>
          <a:ext cx="8153400" cy="53941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74284"/>
                <a:gridCol w="1280059"/>
                <a:gridCol w="1051862"/>
                <a:gridCol w="1072429"/>
                <a:gridCol w="278147"/>
                <a:gridCol w="1172328"/>
                <a:gridCol w="1051862"/>
                <a:gridCol w="1072429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1/30/81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−4.445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−4.274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−0.195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0.166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−0.029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2/27/81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0.595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1.286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−0.205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0.288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3/31/81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4.706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0.306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5.012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7.561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7.854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4/30/81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−0.986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0.227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−0.759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2.820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0.227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30.47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5/29/81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0.705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0.634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1.339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4.220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0.276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4.496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6/30/81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−1.387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0.636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−0.751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−1.274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0.267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−1.007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7/31/81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−0.655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−0.478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−2.009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0.149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−1.860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8/31/81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−6.155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0.638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−5.517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−7.317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−7.077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9/30/81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−6.843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−60557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−9.007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0.222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−8.785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10/30/81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5.711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0.327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6.038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8.065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8.280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11/30/81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3.818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4.502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2.573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0.267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2.840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12/31/81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−3.015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−2.729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−1.155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−0.909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1/29/82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−3.023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0.144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−2.879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−1.679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0.118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−1.561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2/26/82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−6.172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0.645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−5.527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−4.759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0.233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−4.526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3/31/82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−1.424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0.398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−1.026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−0.409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−0.135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4/30/82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4.139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4.322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5.772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5.986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5/28/82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−3.629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0.815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−2.814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−2.402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0.269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−2.133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6/30/82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−2.825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0.345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−2.480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−3.410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0.255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−3.155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7/30/82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−2.261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0.166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−2.095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−0.546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0.121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−0.425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8/31/82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10.934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0.997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11.931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7.799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0.318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8.117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9/30/82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1.300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1.590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3.905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4.124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10/29/82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11.453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11.699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13.863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14.037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11/30/82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4.214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0.676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4.890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9.551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9.794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12/31/82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1.130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0.233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1.363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3.254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3.468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 gridSpan="8">
                  <a:txBody>
                    <a:bodyPr/>
                    <a:lstStyle/>
                    <a:p>
                      <a:pPr marL="0" marR="228600" indent="1397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0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04800"/>
            <a:ext cx="8229600" cy="639763"/>
          </a:xfrm>
        </p:spPr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697005"/>
              </p:ext>
            </p:extLst>
          </p:nvPr>
        </p:nvGraphicFramePr>
        <p:xfrm>
          <a:off x="228600" y="944880"/>
          <a:ext cx="8305801" cy="5120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93940"/>
                <a:gridCol w="1309451"/>
                <a:gridCol w="1069468"/>
                <a:gridCol w="1090379"/>
                <a:gridCol w="282801"/>
                <a:gridCol w="1199915"/>
                <a:gridCol w="1069468"/>
                <a:gridCol w="109037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1/31/83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3.953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0.206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4.159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12.194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0.141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12.335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2/28/83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2.594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0.613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3.207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5.266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5.507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3/31/83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3.365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3.653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6.182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6.397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4/29/83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7.302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0.130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7.432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8.207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0.110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8.317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5/31/83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0.758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0.533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1.291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10.085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0.214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10.299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6/30/83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3.572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0.300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3.872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4.785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4.971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7/29/83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−3.251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0.126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−3.125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−1.396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0.103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−1.293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8/31/83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0.040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0.545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0.585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−2.505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0.200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−2.305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9/30/83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1.368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1.661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0.448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0.161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0.609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10/31/83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−2.867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−2.692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−5.417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0.121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−5.296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11/30/83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2.331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0.503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2.834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4.127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0.190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4.317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12/30/83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−1.352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0.244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−1.108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−1.563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0.185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−1.378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1/31/84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−1.797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−1.606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0.738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0.162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0.900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2/29/84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−4.472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0.494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−3.978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−5.108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−4.929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3/30/84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1.054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0.343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1.397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1.188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0.198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1.386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4/30/84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0.089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0.263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−1.674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0.118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−1.556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5/31/84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−5.831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0.519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−5.312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−4.530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0.180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−4.350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6/29/84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2.029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0.390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2.419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1.873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2.080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7/31/84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−2.191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0.203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−1.988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−4.293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0.125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−4.168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8/31/84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10.749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11.340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10.609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0.207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10.816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9/28/84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−0.238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0.297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0.059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0.518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0.154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0.672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10/31/84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−0.306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0.293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−0.013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−1.563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0.148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−1.415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11/30/84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−1.533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0.454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−1.079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−2.358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0.170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−2.188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12/31/84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2.105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0.329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2.434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1.388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</a:rPr>
                        <a:t>0.191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</a:rPr>
                        <a:t>1.579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138446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*Represents monthly percentage change in Wilshire 5000 Equity </a:t>
            </a:r>
            <a:r>
              <a:rPr lang="en-US" sz="1600" dirty="0" smtClean="0">
                <a:solidFill>
                  <a:schemeClr val="tx2"/>
                </a:solidFill>
              </a:rPr>
              <a:t>Index.  </a:t>
            </a:r>
            <a:r>
              <a:rPr lang="en-US" sz="1600" i="1" dirty="0" smtClean="0">
                <a:solidFill>
                  <a:schemeClr val="tx2"/>
                </a:solidFill>
              </a:rPr>
              <a:t>Source</a:t>
            </a:r>
            <a:r>
              <a:rPr lang="en-US" sz="1600" dirty="0">
                <a:solidFill>
                  <a:schemeClr val="tx2"/>
                </a:solidFill>
              </a:rPr>
              <a:t>: Wilshire Associates</a:t>
            </a:r>
          </a:p>
        </p:txBody>
      </p:sp>
    </p:spTree>
    <p:extLst>
      <p:ext uri="{BB962C8B-B14F-4D97-AF65-F5344CB8AC3E}">
        <p14:creationId xmlns:p14="http://schemas.microsoft.com/office/powerpoint/2010/main" val="187540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5032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Appendix 6A: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Monthly Returns For The Wilshire 5000 Equity Indexes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6"/>
            <a:ext cx="8229600" cy="71596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Table </a:t>
            </a:r>
            <a:r>
              <a:rPr lang="en-US" b="1" dirty="0" smtClean="0"/>
              <a:t>6A.1 </a:t>
            </a:r>
            <a:r>
              <a:rPr lang="en-US" dirty="0"/>
              <a:t>Monthly Returns for the Wilshire 5000 Equity Indexes, January 29, </a:t>
            </a:r>
            <a:r>
              <a:rPr lang="en-US" dirty="0" smtClean="0"/>
              <a:t>1971–December </a:t>
            </a:r>
            <a:r>
              <a:rPr lang="en-US" dirty="0"/>
              <a:t>31, 1984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38369"/>
              </p:ext>
            </p:extLst>
          </p:nvPr>
        </p:nvGraphicFramePr>
        <p:xfrm>
          <a:off x="800100" y="2209800"/>
          <a:ext cx="7543800" cy="4145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84404"/>
                <a:gridCol w="1189318"/>
                <a:gridCol w="971351"/>
                <a:gridCol w="990344"/>
                <a:gridCol w="256857"/>
                <a:gridCol w="1089831"/>
                <a:gridCol w="971351"/>
                <a:gridCol w="990344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 i="1" kern="1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1/29/71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5.184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5.311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14.528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14.642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2/26/71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1.381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1.799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4.982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5.198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3/31/71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4.266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4.475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5.702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5.901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3.479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3.583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3.857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3.957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5//28/71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−3.707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0.401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−3.306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−4.692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−4.475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−1.534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−1.352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7/30/71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−3.688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−3.585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−4.822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−4.722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3.524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0.450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3.974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3.870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4.111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−0.540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−0.377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−0.346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−0.166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10/29/71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−4.035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−3.856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−5.471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−5.348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−0.704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−0.288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−3.481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−3.228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8.966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9.143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11.667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11.867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04741"/>
              </p:ext>
            </p:extLst>
          </p:nvPr>
        </p:nvGraphicFramePr>
        <p:xfrm>
          <a:off x="609600" y="1112520"/>
          <a:ext cx="8001000" cy="5364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50125"/>
                <a:gridCol w="1261398"/>
                <a:gridCol w="1030221"/>
                <a:gridCol w="1050365"/>
                <a:gridCol w="272424"/>
                <a:gridCol w="1155881"/>
                <a:gridCol w="1030221"/>
                <a:gridCol w="1050365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 i="1" kern="1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1/31/72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2.895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3.015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10.110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10.219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2/29/72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2.976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0.395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3.371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4.606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4.815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3/30/72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0.726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0.692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4/28/72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0.629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0.896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0.998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1.363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1.779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−1.782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0.221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−1.561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−2.228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−2.079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−3.400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−3.222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3.120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3.506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1.291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3.120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3.506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1.291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9/29/72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−0.774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−2.794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−2.628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−1.241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−1.106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4.273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4.691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4.017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4.274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12/29/72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1.064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−1.513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−1.325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1/31/73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−2.801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−2.686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−2.973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0.090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−2.883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−4.688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−4.331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−7.707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−7.517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3/30/73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−0.842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0.154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−0.688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−2.921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−2.727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−5.066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−4.939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−7.340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−7.205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−2.830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0.453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−2.377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−8.621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5805" algn="l"/>
                        </a:tabLs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−8.359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 gridSpan="8">
                  <a:txBody>
                    <a:bodyPr/>
                    <a:lstStyle/>
                    <a:p>
                      <a:pPr marL="0" marR="228600" indent="1397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0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336248"/>
              </p:ext>
            </p:extLst>
          </p:nvPr>
        </p:nvGraphicFramePr>
        <p:xfrm>
          <a:off x="990600" y="1295400"/>
          <a:ext cx="6858001" cy="4145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87716"/>
                <a:gridCol w="1076685"/>
                <a:gridCol w="884744"/>
                <a:gridCol w="902043"/>
                <a:gridCol w="233956"/>
                <a:gridCol w="986070"/>
                <a:gridCol w="884744"/>
                <a:gridCol w="902043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 i="1" kern="1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6/29/73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−0.816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−4.213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−4.012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5.483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5.623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11.303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11.438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−3.472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0.431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−3.041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−4.686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−4.425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9/28/73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5.101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5.257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7.770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7.944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−0.029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−12.684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−12.210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−18.335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−18.061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0.833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1.033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−4.521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−4.236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1/31/74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0.158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13.350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13.515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−0.175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0.467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0.513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3/29/74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−2.682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−2.483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−4.691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−4.511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−5.788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−5.615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−4.944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−4.388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−7.562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0.322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−7.240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03685"/>
              </p:ext>
            </p:extLst>
          </p:nvPr>
        </p:nvGraphicFramePr>
        <p:xfrm>
          <a:off x="457200" y="1066800"/>
          <a:ext cx="7924800" cy="5364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1361"/>
                <a:gridCol w="1244170"/>
                <a:gridCol w="1022370"/>
                <a:gridCol w="1042361"/>
                <a:gridCol w="270348"/>
                <a:gridCol w="1139459"/>
                <a:gridCol w="1022370"/>
                <a:gridCol w="1042361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 i="1" kern="1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6/28/74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−2.702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−2.464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−3.620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−3.333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−7.192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−7.012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−5.687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−5.495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8/30/74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−9.659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−8.989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−9.071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0.369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−8.702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−11.289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−10.993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−8.507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0.319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−8.188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16.250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0.313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16.563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9.238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9.490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11/29/74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−4.934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−4.220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−5.554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0.408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−5.146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−2.883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−2.586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−8.634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−8.217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1/31/75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14.431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14.625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31.170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31.411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5.525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60197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5.510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5.861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3/31/75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2.444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2.725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8.283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8.629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4.615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4.827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3.092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3.282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5/30/75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5.015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5.629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7.483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7.835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4.720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4.960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7.321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7.619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−6.321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−6.133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−1.078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−0.891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8/29/75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−2.644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0.532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−2.112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−5.116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−4.800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−4.129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−3.843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−4.324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−3.968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5.332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5.584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1.418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1.635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</a:tr>
              <a:tr h="136740">
                <a:tc gridSpan="8">
                  <a:txBody>
                    <a:bodyPr/>
                    <a:lstStyle/>
                    <a:p>
                      <a:pPr marL="0" marR="228600" indent="1397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05987"/>
              </p:ext>
            </p:extLst>
          </p:nvPr>
        </p:nvGraphicFramePr>
        <p:xfrm>
          <a:off x="609600" y="1143000"/>
          <a:ext cx="7848601" cy="44187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0387"/>
                <a:gridCol w="1232206"/>
                <a:gridCol w="1012540"/>
                <a:gridCol w="1032338"/>
                <a:gridCol w="267749"/>
                <a:gridCol w="1128503"/>
                <a:gridCol w="1012540"/>
                <a:gridCol w="1032338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11/28/75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2.618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0.544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3.162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1.688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0.326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2.014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−1.247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−0.396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−0.015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1/30/76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12.283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12.487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19.963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20.143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2/27/76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10.993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11.272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3/31/76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2.448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2.697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2.346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2.635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−1.088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−0.453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0.237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−0.216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5/28/76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−1.580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−2.003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−1.697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4.011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4.235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2.938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3.110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7/30/76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−0.762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−0.620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0.608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−0.761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−0.172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−1.725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−1.377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2.199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2.426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1.490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1.777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10/29/76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−2.262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−2.078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−2.539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−2.354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−0.072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0.693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2.530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2.918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6.108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6.321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10.683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11.024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5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22551"/>
              </p:ext>
            </p:extLst>
          </p:nvPr>
        </p:nvGraphicFramePr>
        <p:xfrm>
          <a:off x="457200" y="1066800"/>
          <a:ext cx="8229600" cy="4632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85260"/>
                <a:gridCol w="1292022"/>
                <a:gridCol w="1061692"/>
                <a:gridCol w="1082452"/>
                <a:gridCol w="280746"/>
                <a:gridCol w="1183284"/>
                <a:gridCol w="1061692"/>
                <a:gridCol w="1082452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1/31/77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−3.702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−.3541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3.324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3.499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−2.056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−1.467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0.306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0.449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3/31/77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−1.240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−0.994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1.150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1.439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4/29/77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0.520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0.143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0.663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1.576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0.092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1.668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−1.260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0.129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−1.131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2.302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2.551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4.196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5.108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5.182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5.480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7/29/77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−1.471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0.131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−1.340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4.165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4.357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−1.991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0.697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−1.294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−0.605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−0.265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−0.021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0.262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1.036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0.268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1.304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−4.040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−3.828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−2.208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−1.993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3.616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0.835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4.451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7.258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0.372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7.630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12/30/77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0.589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0.847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1.602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1.950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1/31/78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−5.724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−5.533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−1.132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−0.956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2/28/78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−1.734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0.730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−1.004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2.291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0.374</a:t>
                      </a:r>
                      <a:endParaRPr lang="en-US" sz="18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2.66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 gridSpan="8">
                  <a:txBody>
                    <a:bodyPr/>
                    <a:lstStyle/>
                    <a:p>
                      <a:pPr marL="0" marR="228600" indent="1397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15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35181"/>
              </p:ext>
            </p:extLst>
          </p:nvPr>
        </p:nvGraphicFramePr>
        <p:xfrm>
          <a:off x="457200" y="1143000"/>
          <a:ext cx="7924803" cy="51502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1362"/>
                <a:gridCol w="1244169"/>
                <a:gridCol w="1022371"/>
                <a:gridCol w="1042361"/>
                <a:gridCol w="270349"/>
                <a:gridCol w="1139459"/>
                <a:gridCol w="1022371"/>
                <a:gridCol w="1042361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273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3/31/78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3.106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3.447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6.506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0.332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6.892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4/28/78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8.092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8.271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8.538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0.171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8.709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1.553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0.822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2.375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6.640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0.367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7.007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6/30/78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−1.362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−1.089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0.525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0.824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5.579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0.183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5.762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5.241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0.169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5.410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3.608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0.671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4.279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9.303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0.331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9.634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9/29/78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−0.802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−0.516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0.085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−10.961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0.251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−10.710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−18.607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−18.406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2.415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0.812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3.227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3.949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4.361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12/29/78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1.589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0.288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1.877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1.050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0.371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1.421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1/31/79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4.564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0.235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4.799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9.601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9.823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2/28/79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−3.009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0.688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−2.321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−2.253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0.349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−1.904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3/30/79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6.601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6.886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8.463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0.326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8.789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4/30/79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0.710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0.238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0.948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2.573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2.789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5/31/79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−2.344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0.845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−1.499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−0.916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−0.557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6/29/79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4.798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5.070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5.153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0.321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5.474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7/31/79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0.966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1.190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1.886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0.211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2.097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0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6A.1 (Continued)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11256"/>
              </p:ext>
            </p:extLst>
          </p:nvPr>
        </p:nvGraphicFramePr>
        <p:xfrm>
          <a:off x="457200" y="1066800"/>
          <a:ext cx="8382000" cy="5364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07209"/>
                <a:gridCol w="1315949"/>
                <a:gridCol w="1081353"/>
                <a:gridCol w="1102497"/>
                <a:gridCol w="285945"/>
                <a:gridCol w="1205197"/>
                <a:gridCol w="1081353"/>
                <a:gridCol w="1102497"/>
              </a:tblGrid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Value-Weight Index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Equal-Weighted Index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Price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Dividends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Month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Appreciation*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Appreciation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Yield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Return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Ending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(%)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8/31/79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5.746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0.797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6.543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7.507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7.893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9/28/79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0.365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0.267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0.632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−0.528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−0.288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−7.422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−7.128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10.276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−10.047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11/30/79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5.427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0.774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6.201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6.253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0.405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6.658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12/30/79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2.354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0.295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2.649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4.735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0.357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5.092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1/31/80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6.930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7.172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9.144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0.231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9.375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2/29/80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−0.454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0.679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−2.590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0.338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−2.252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3/31/80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−12.429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−12.145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−16.146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0.319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−15.827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4/30/80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4.516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4.742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5.061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5.283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5/30/80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5.108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0.781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5.889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6.819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0.412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7.231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6/30/80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3.371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0.333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3.704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3.892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0.385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4.277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7/31/80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6.646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0.245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6.891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9.722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0.207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9.929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8/29/80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2.006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0.559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2.565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5.548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0.327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5.875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9/30/80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2.635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2.918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3.068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3.349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10/31/80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2.257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2.531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2.958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0.224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3.182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11/28/80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10.252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0.595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10.847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5.230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0.274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5.504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36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12/31/80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−4.230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0.265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−3.965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−3.813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</a:rPr>
                        <a:t>0.288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−3.525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36740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4503" marR="145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06005"/>
      </p:ext>
    </p:extLst>
  </p:cSld>
  <p:clrMapOvr>
    <a:masterClrMapping/>
  </p:clrMapOvr>
</p:sld>
</file>

<file path=ppt/theme/theme1.xml><?xml version="1.0" encoding="utf-8"?>
<a:theme xmlns:a="http://schemas.openxmlformats.org/drawingml/2006/main" name="SAPMDP Theme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 Theme</Template>
  <TotalTime>31</TotalTime>
  <Words>1822</Words>
  <Application>Microsoft Office PowerPoint</Application>
  <PresentationFormat>On-screen Show (4:3)</PresentationFormat>
  <Paragraphs>1648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SAPMDP Theme</vt:lpstr>
      <vt:lpstr>Appendix 6A: Monthly Returns For The Wilshire 5000 Equity Indexes</vt:lpstr>
      <vt:lpstr>Appendix 6A: Monthly Returns For The Wilshire 5000 Equity Indexes</vt:lpstr>
      <vt:lpstr>Table 6A.1 (Continued)</vt:lpstr>
      <vt:lpstr>Table 6A.1 (Continued)</vt:lpstr>
      <vt:lpstr>Table 6A.1 (Continued)</vt:lpstr>
      <vt:lpstr>Table 6A.1 (Continued)</vt:lpstr>
      <vt:lpstr>Table 6A.1 (Continued)</vt:lpstr>
      <vt:lpstr>Table 6A.1 (Continued)</vt:lpstr>
      <vt:lpstr>Table 6A.1 (Continued)</vt:lpstr>
      <vt:lpstr>Table 6A.1 (Continued)</vt:lpstr>
      <vt:lpstr>Table 6A.1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3A:  Logarithms and their Properties</dc:title>
  <dc:creator>Research</dc:creator>
  <cp:lastModifiedBy>Research</cp:lastModifiedBy>
  <cp:revision>5</cp:revision>
  <dcterms:created xsi:type="dcterms:W3CDTF">2013-01-23T22:36:40Z</dcterms:created>
  <dcterms:modified xsi:type="dcterms:W3CDTF">2013-01-23T23:08:28Z</dcterms:modified>
</cp:coreProperties>
</file>