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sldIdLst>
    <p:sldId id="257" r:id="rId2"/>
    <p:sldId id="290" r:id="rId3"/>
    <p:sldId id="291" r:id="rId4"/>
    <p:sldId id="292" r:id="rId5"/>
    <p:sldId id="258" r:id="rId6"/>
    <p:sldId id="260" r:id="rId7"/>
    <p:sldId id="261" r:id="rId8"/>
    <p:sldId id="263" r:id="rId9"/>
    <p:sldId id="264" r:id="rId10"/>
    <p:sldId id="265" r:id="rId11"/>
    <p:sldId id="266" r:id="rId12"/>
    <p:sldId id="293" r:id="rId13"/>
    <p:sldId id="269" r:id="rId14"/>
    <p:sldId id="267" r:id="rId15"/>
    <p:sldId id="294" r:id="rId16"/>
    <p:sldId id="295" r:id="rId17"/>
    <p:sldId id="268" r:id="rId18"/>
    <p:sldId id="271" r:id="rId19"/>
    <p:sldId id="296" r:id="rId20"/>
    <p:sldId id="272" r:id="rId21"/>
    <p:sldId id="297" r:id="rId22"/>
    <p:sldId id="273" r:id="rId23"/>
    <p:sldId id="274" r:id="rId24"/>
    <p:sldId id="275" r:id="rId25"/>
    <p:sldId id="298" r:id="rId26"/>
    <p:sldId id="276" r:id="rId27"/>
    <p:sldId id="299" r:id="rId28"/>
    <p:sldId id="277" r:id="rId29"/>
    <p:sldId id="300" r:id="rId30"/>
    <p:sldId id="301" r:id="rId31"/>
    <p:sldId id="279" r:id="rId32"/>
    <p:sldId id="302" r:id="rId33"/>
    <p:sldId id="280" r:id="rId34"/>
    <p:sldId id="303" r:id="rId35"/>
    <p:sldId id="281" r:id="rId36"/>
    <p:sldId id="282" r:id="rId37"/>
    <p:sldId id="283" r:id="rId38"/>
    <p:sldId id="284" r:id="rId39"/>
    <p:sldId id="304" r:id="rId40"/>
    <p:sldId id="305" r:id="rId41"/>
    <p:sldId id="285" r:id="rId42"/>
    <p:sldId id="287" r:id="rId43"/>
    <p:sldId id="306" r:id="rId44"/>
    <p:sldId id="289" r:id="rId4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660"/>
  </p:normalViewPr>
  <p:slideViewPr>
    <p:cSldViewPr>
      <p:cViewPr>
        <p:scale>
          <a:sx n="96" d="100"/>
          <a:sy n="96" d="100"/>
        </p:scale>
        <p:origin x="-630"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FA322-E2FD-49A5-A441-B94AEA6D252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21C2C-1A9E-453A-8311-F4D744413B66}" type="slidenum">
              <a:rPr lang="en-US" smtClean="0"/>
              <a:t>‹#›</a:t>
            </a:fld>
            <a:endParaRPr lang="en-US"/>
          </a:p>
        </p:txBody>
      </p:sp>
    </p:spTree>
    <p:extLst>
      <p:ext uri="{BB962C8B-B14F-4D97-AF65-F5344CB8AC3E}">
        <p14:creationId xmlns:p14="http://schemas.microsoft.com/office/powerpoint/2010/main" val="189000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052736"/>
            <a:ext cx="4320480" cy="3312368"/>
          </a:xfrm>
        </p:spPr>
        <p:txBody>
          <a:bodyPr anchor="t"/>
          <a:lstStyle>
            <a:lvl1pPr algn="ct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725144"/>
            <a:ext cx="4572000" cy="2056656"/>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7923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zh-TW"/>
          </a:p>
        </p:txBody>
      </p:sp>
      <p:sp>
        <p:nvSpPr>
          <p:cNvPr id="3" name="Slide Number Placeholder 5"/>
          <p:cNvSpPr>
            <a:spLocks noGrp="1"/>
          </p:cNvSpPr>
          <p:nvPr>
            <p:ph type="sldNum" sz="quarter" idx="11"/>
          </p:nvPr>
        </p:nvSpPr>
        <p:spPr/>
        <p:txBody>
          <a:bodyPr/>
          <a:lstStyle>
            <a:lvl1pPr>
              <a:defRPr/>
            </a:lvl1pPr>
          </a:lstStyle>
          <a:p>
            <a:pPr>
              <a:defRPr/>
            </a:pPr>
            <a:fld id="{C6905364-E9CE-4128-9326-B1B4B28869DF}" type="slidenum">
              <a:rPr lang="en-US" altLang="zh-TW"/>
              <a:pPr>
                <a:defRPr/>
              </a:pPr>
              <a:t>‹#›</a:t>
            </a:fld>
            <a:endParaRPr lang="en-US" altLang="zh-TW"/>
          </a:p>
        </p:txBody>
      </p:sp>
    </p:spTree>
    <p:extLst>
      <p:ext uri="{BB962C8B-B14F-4D97-AF65-F5344CB8AC3E}">
        <p14:creationId xmlns:p14="http://schemas.microsoft.com/office/powerpoint/2010/main" val="383278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8FBC3FC6-AC86-459D-9590-C01B4BF1C766}" type="slidenum">
              <a:rPr lang="en-US" altLang="zh-TW"/>
              <a:pPr>
                <a:defRPr/>
              </a:pPr>
              <a:t>‹#›</a:t>
            </a:fld>
            <a:endParaRPr lang="en-US" altLang="zh-TW"/>
          </a:p>
        </p:txBody>
      </p:sp>
    </p:spTree>
    <p:extLst>
      <p:ext uri="{BB962C8B-B14F-4D97-AF65-F5344CB8AC3E}">
        <p14:creationId xmlns:p14="http://schemas.microsoft.com/office/powerpoint/2010/main" val="128118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DD349D2B-9CFF-438F-9772-B844AC98C919}" type="slidenum">
              <a:rPr lang="en-US" altLang="zh-TW"/>
              <a:pPr>
                <a:defRPr/>
              </a:pPr>
              <a:t>‹#›</a:t>
            </a:fld>
            <a:endParaRPr lang="en-US" altLang="zh-TW"/>
          </a:p>
        </p:txBody>
      </p:sp>
      <p:sp>
        <p:nvSpPr>
          <p:cNvPr id="6" name="Footer Placeholder 8"/>
          <p:cNvSpPr>
            <a:spLocks noGrp="1"/>
          </p:cNvSpPr>
          <p:nvPr>
            <p:ph type="ftr" sz="quarter" idx="11"/>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959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ltLang="zh-TW"/>
          </a:p>
        </p:txBody>
      </p:sp>
      <p:sp>
        <p:nvSpPr>
          <p:cNvPr id="5" name="Slide Number Placeholder 4"/>
          <p:cNvSpPr>
            <a:spLocks noGrp="1"/>
          </p:cNvSpPr>
          <p:nvPr>
            <p:ph type="sldNum" sz="quarter" idx="11"/>
          </p:nvPr>
        </p:nvSpPr>
        <p:spPr/>
        <p:txBody>
          <a:bodyPr/>
          <a:lstStyle>
            <a:lvl1pPr>
              <a:defRPr/>
            </a:lvl1pPr>
          </a:lstStyle>
          <a:p>
            <a:pPr>
              <a:defRPr/>
            </a:pPr>
            <a:fld id="{096C773D-AEFE-46FE-8D0E-2F98956412E0}" type="slidenum">
              <a:rPr lang="en-US" altLang="zh-TW"/>
              <a:pPr>
                <a:defRPr/>
              </a:pPr>
              <a:t>‹#›</a:t>
            </a:fld>
            <a:endParaRPr lang="en-US" altLang="zh-TW"/>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smtClean="0"/>
            </a:lvl1pPr>
          </a:lstStyle>
          <a:p>
            <a:pPr>
              <a:defRPr/>
            </a:pPr>
            <a:endParaRPr lang="en-US" altLang="zh-TW"/>
          </a:p>
        </p:txBody>
      </p:sp>
    </p:spTree>
    <p:extLst>
      <p:ext uri="{BB962C8B-B14F-4D97-AF65-F5344CB8AC3E}">
        <p14:creationId xmlns:p14="http://schemas.microsoft.com/office/powerpoint/2010/main" val="53476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US" noProof="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endParaRPr lang="en-US" altLang="zh-TW"/>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B3653CA1-5868-4819-A203-87F56B475590}" type="slidenum">
              <a:rPr lang="en-US" altLang="zh-TW"/>
              <a:pPr>
                <a:defRPr/>
              </a:pPr>
              <a:t>‹#›</a:t>
            </a:fld>
            <a:endParaRPr lang="en-US" altLang="zh-TW"/>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smtClean="0"/>
            </a:lvl1pPr>
          </a:lstStyle>
          <a:p>
            <a:pPr>
              <a:defRPr/>
            </a:pPr>
            <a:endParaRPr lang="en-US" altLang="zh-TW"/>
          </a:p>
        </p:txBody>
      </p:sp>
    </p:spTree>
    <p:extLst>
      <p:ext uri="{BB962C8B-B14F-4D97-AF65-F5344CB8AC3E}">
        <p14:creationId xmlns:p14="http://schemas.microsoft.com/office/powerpoint/2010/main" val="56209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zh-TW"/>
          </a:p>
        </p:txBody>
      </p:sp>
      <p:sp>
        <p:nvSpPr>
          <p:cNvPr id="6" name="Slide Number Placeholder 5"/>
          <p:cNvSpPr>
            <a:spLocks noGrp="1"/>
          </p:cNvSpPr>
          <p:nvPr>
            <p:ph type="sldNum" sz="quarter" idx="15"/>
          </p:nvPr>
        </p:nvSpPr>
        <p:spPr/>
        <p:txBody>
          <a:bodyPr/>
          <a:lstStyle>
            <a:lvl1pPr>
              <a:defRPr/>
            </a:lvl1pPr>
          </a:lstStyle>
          <a:p>
            <a:pPr>
              <a:defRPr/>
            </a:pPr>
            <a:fld id="{9EB4B6C7-63F8-41B4-9C14-D20F2A44C5E5}" type="slidenum">
              <a:rPr lang="en-US" altLang="zh-TW"/>
              <a:pPr>
                <a:defRPr/>
              </a:pPr>
              <a:t>‹#›</a:t>
            </a:fld>
            <a:endParaRPr lang="en-US" altLang="zh-TW"/>
          </a:p>
        </p:txBody>
      </p:sp>
    </p:spTree>
    <p:extLst>
      <p:ext uri="{BB962C8B-B14F-4D97-AF65-F5344CB8AC3E}">
        <p14:creationId xmlns:p14="http://schemas.microsoft.com/office/powerpoint/2010/main" val="6980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ltLang="zh-TW"/>
          </a:p>
        </p:txBody>
      </p:sp>
      <p:sp>
        <p:nvSpPr>
          <p:cNvPr id="11" name="Slide Number Placeholder 5"/>
          <p:cNvSpPr>
            <a:spLocks noGrp="1"/>
          </p:cNvSpPr>
          <p:nvPr>
            <p:ph type="sldNum" sz="quarter" idx="22"/>
          </p:nvPr>
        </p:nvSpPr>
        <p:spPr/>
        <p:txBody>
          <a:bodyPr/>
          <a:lstStyle>
            <a:lvl1pPr>
              <a:defRPr/>
            </a:lvl1pPr>
          </a:lstStyle>
          <a:p>
            <a:pPr>
              <a:defRPr/>
            </a:pPr>
            <a:fld id="{C134503D-C5C2-49D2-A32A-F99B3F927B66}" type="slidenum">
              <a:rPr lang="en-US" altLang="zh-TW"/>
              <a:pPr>
                <a:defRPr/>
              </a:pPr>
              <a:t>‹#›</a:t>
            </a:fld>
            <a:endParaRPr lang="en-US" altLang="zh-TW"/>
          </a:p>
        </p:txBody>
      </p:sp>
    </p:spTree>
    <p:extLst>
      <p:ext uri="{BB962C8B-B14F-4D97-AF65-F5344CB8AC3E}">
        <p14:creationId xmlns:p14="http://schemas.microsoft.com/office/powerpoint/2010/main" val="328425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zh-TW"/>
          </a:p>
        </p:txBody>
      </p:sp>
      <p:sp>
        <p:nvSpPr>
          <p:cNvPr id="5" name="Slide Number Placeholder 5"/>
          <p:cNvSpPr>
            <a:spLocks noGrp="1"/>
          </p:cNvSpPr>
          <p:nvPr>
            <p:ph type="sldNum" sz="quarter" idx="11"/>
          </p:nvPr>
        </p:nvSpPr>
        <p:spPr/>
        <p:txBody>
          <a:bodyPr/>
          <a:lstStyle>
            <a:lvl1pPr>
              <a:defRPr/>
            </a:lvl1pPr>
          </a:lstStyle>
          <a:p>
            <a:pPr>
              <a:defRPr/>
            </a:pPr>
            <a:fld id="{F949790E-28EA-496B-9AFB-B1C68482C82B}" type="slidenum">
              <a:rPr lang="en-US" altLang="zh-TW"/>
              <a:pPr>
                <a:defRPr/>
              </a:pPr>
              <a:t>‹#›</a:t>
            </a:fld>
            <a:endParaRPr lang="en-US" altLang="zh-TW"/>
          </a:p>
        </p:txBody>
      </p:sp>
    </p:spTree>
    <p:extLst>
      <p:ext uri="{BB962C8B-B14F-4D97-AF65-F5344CB8AC3E}">
        <p14:creationId xmlns:p14="http://schemas.microsoft.com/office/powerpoint/2010/main" val="54409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8D2B39D4-27FB-4714-90C7-D55227F29344}" type="slidenum">
              <a:rPr lang="en-US" altLang="zh-TW"/>
              <a:pPr>
                <a:defRPr/>
              </a:pPr>
              <a:t>‹#›</a:t>
            </a:fld>
            <a:endParaRPr lang="en-US" altLang="zh-TW"/>
          </a:p>
        </p:txBody>
      </p:sp>
    </p:spTree>
    <p:extLst>
      <p:ext uri="{BB962C8B-B14F-4D97-AF65-F5344CB8AC3E}">
        <p14:creationId xmlns:p14="http://schemas.microsoft.com/office/powerpoint/2010/main" val="67329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13" name="Slide Number Placeholder 5"/>
          <p:cNvSpPr>
            <a:spLocks noGrp="1"/>
          </p:cNvSpPr>
          <p:nvPr>
            <p:ph type="sldNum" sz="quarter" idx="17"/>
          </p:nvPr>
        </p:nvSpPr>
        <p:spPr/>
        <p:txBody>
          <a:bodyPr/>
          <a:lstStyle>
            <a:lvl1pPr>
              <a:defRPr/>
            </a:lvl1pPr>
          </a:lstStyle>
          <a:p>
            <a:pPr>
              <a:defRPr/>
            </a:pPr>
            <a:fld id="{92A73CFC-A441-4E26-A41D-062C355EE4E1}" type="slidenum">
              <a:rPr lang="en-US" altLang="zh-TW"/>
              <a:pPr>
                <a:defRPr/>
              </a:pPr>
              <a:t>‹#›</a:t>
            </a:fld>
            <a:endParaRPr lang="en-US" altLang="zh-TW"/>
          </a:p>
        </p:txBody>
      </p:sp>
    </p:spTree>
    <p:extLst>
      <p:ext uri="{BB962C8B-B14F-4D97-AF65-F5344CB8AC3E}">
        <p14:creationId xmlns:p14="http://schemas.microsoft.com/office/powerpoint/2010/main" val="233861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ltLang="zh-TW"/>
          </a:p>
        </p:txBody>
      </p:sp>
      <p:sp>
        <p:nvSpPr>
          <p:cNvPr id="13" name="Slide Number Placeholder 5"/>
          <p:cNvSpPr>
            <a:spLocks noGrp="1"/>
          </p:cNvSpPr>
          <p:nvPr>
            <p:ph type="sldNum" sz="quarter" idx="19"/>
          </p:nvPr>
        </p:nvSpPr>
        <p:spPr/>
        <p:txBody>
          <a:bodyPr/>
          <a:lstStyle>
            <a:lvl1pPr>
              <a:defRPr/>
            </a:lvl1pPr>
          </a:lstStyle>
          <a:p>
            <a:pPr>
              <a:defRPr/>
            </a:pPr>
            <a:fld id="{74982630-ACB8-4ADE-A557-5A8E5A479F13}" type="slidenum">
              <a:rPr lang="en-US" altLang="zh-TW"/>
              <a:pPr>
                <a:defRPr/>
              </a:pPr>
              <a:t>‹#›</a:t>
            </a:fld>
            <a:endParaRPr lang="en-US" altLang="zh-TW"/>
          </a:p>
        </p:txBody>
      </p:sp>
    </p:spTree>
    <p:extLst>
      <p:ext uri="{BB962C8B-B14F-4D97-AF65-F5344CB8AC3E}">
        <p14:creationId xmlns:p14="http://schemas.microsoft.com/office/powerpoint/2010/main" val="255981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ltLang="zh-TW"/>
          </a:p>
        </p:txBody>
      </p:sp>
      <p:sp>
        <p:nvSpPr>
          <p:cNvPr id="9" name="Slide Number Placeholder 5"/>
          <p:cNvSpPr>
            <a:spLocks noGrp="1"/>
          </p:cNvSpPr>
          <p:nvPr>
            <p:ph type="sldNum" sz="quarter" idx="15"/>
          </p:nvPr>
        </p:nvSpPr>
        <p:spPr/>
        <p:txBody>
          <a:bodyPr/>
          <a:lstStyle>
            <a:lvl1pPr>
              <a:defRPr/>
            </a:lvl1pPr>
          </a:lstStyle>
          <a:p>
            <a:pPr>
              <a:defRPr/>
            </a:pPr>
            <a:fld id="{1E665394-8C91-46F5-9FEA-14821BDC5A2C}" type="slidenum">
              <a:rPr lang="en-US" altLang="zh-TW"/>
              <a:pPr>
                <a:defRPr/>
              </a:pPr>
              <a:t>‹#›</a:t>
            </a:fld>
            <a:endParaRPr lang="en-US" altLang="zh-TW"/>
          </a:p>
        </p:txBody>
      </p:sp>
    </p:spTree>
    <p:extLst>
      <p:ext uri="{BB962C8B-B14F-4D97-AF65-F5344CB8AC3E}">
        <p14:creationId xmlns:p14="http://schemas.microsoft.com/office/powerpoint/2010/main" val="115249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ltLang="zh-TW"/>
          </a:p>
        </p:txBody>
      </p:sp>
      <p:sp>
        <p:nvSpPr>
          <p:cNvPr id="5" name="Slide Number Placeholder 5"/>
          <p:cNvSpPr>
            <a:spLocks noGrp="1"/>
          </p:cNvSpPr>
          <p:nvPr>
            <p:ph type="sldNum" sz="quarter" idx="15"/>
          </p:nvPr>
        </p:nvSpPr>
        <p:spPr/>
        <p:txBody>
          <a:bodyPr/>
          <a:lstStyle>
            <a:lvl1pPr>
              <a:defRPr/>
            </a:lvl1pPr>
          </a:lstStyle>
          <a:p>
            <a:pPr>
              <a:defRPr/>
            </a:pPr>
            <a:fld id="{1C0EA0DD-60A5-4966-96C2-9A60AA6AB214}" type="slidenum">
              <a:rPr lang="en-US" altLang="zh-TW"/>
              <a:pPr>
                <a:defRPr/>
              </a:pPr>
              <a:t>‹#›</a:t>
            </a:fld>
            <a:endParaRPr lang="en-US" altLang="zh-TW"/>
          </a:p>
        </p:txBody>
      </p:sp>
    </p:spTree>
    <p:extLst>
      <p:ext uri="{BB962C8B-B14F-4D97-AF65-F5344CB8AC3E}">
        <p14:creationId xmlns:p14="http://schemas.microsoft.com/office/powerpoint/2010/main" val="214234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411163"/>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ltLang="zh-TW"/>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a:defRPr sz="1200" b="1" smtClean="0">
                <a:solidFill>
                  <a:schemeClr val="tx2"/>
                </a:solidFill>
                <a:latin typeface="Segoe UI" pitchFamily="34" charset="0"/>
                <a:cs typeface="Segoe UI" pitchFamily="34" charset="0"/>
              </a:defRPr>
            </a:lvl1pPr>
          </a:lstStyle>
          <a:p>
            <a:pPr>
              <a:defRPr/>
            </a:pPr>
            <a:fld id="{6A1A5D41-878A-4A5D-A1B0-E3D8A559AB25}" type="slidenum">
              <a:rPr lang="en-US" altLang="zh-TW"/>
              <a:pPr>
                <a:defRPr/>
              </a:pPr>
              <a:t>‹#›</a:t>
            </a:fld>
            <a:endParaRPr lang="en-US" altLang="zh-TW"/>
          </a:p>
        </p:txBody>
      </p:sp>
      <p:sp>
        <p:nvSpPr>
          <p:cNvPr id="1030" name="TextBox 6"/>
          <p:cNvSpPr txBox="1">
            <a:spLocks noChangeArrowheads="1"/>
          </p:cNvSpPr>
          <p:nvPr/>
        </p:nvSpPr>
        <p:spPr bwMode="auto">
          <a:xfrm>
            <a:off x="5257800" y="2895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kumimoji="0" lang="en-US" sz="2400">
              <a:latin typeface="Perpetua" pitchFamily="18" charset="0"/>
            </a:endParaRPr>
          </a:p>
        </p:txBody>
      </p:sp>
      <p:sp>
        <p:nvSpPr>
          <p:cNvPr id="1031" name="TextBox 7"/>
          <p:cNvSpPr txBox="1">
            <a:spLocks noChangeArrowheads="1"/>
          </p:cNvSpPr>
          <p:nvPr/>
        </p:nvSpPr>
        <p:spPr bwMode="auto">
          <a:xfrm>
            <a:off x="5410200" y="26670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kumimoji="0" lang="en-US" sz="2400">
              <a:latin typeface="Perpetua" pitchFamily="18" charset="0"/>
            </a:endParaRPr>
          </a:p>
        </p:txBody>
      </p:sp>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 id="2147483694" r:id="rId14"/>
  </p:sldLayoutIdLst>
  <p:hf hdr="0" ftr="0" dt="0"/>
  <p:txStyles>
    <p:titleStyle>
      <a:lvl1pPr algn="l" rtl="0" fontAlgn="base">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p:titleStyle>
    <p:bodyStyle>
      <a:lvl1pPr marL="173038" indent="-17303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38.png"/><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25.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5.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3.xml"/><Relationship Id="rId1" Type="http://schemas.openxmlformats.org/officeDocument/2006/relationships/vmlDrawing" Target="../drawings/vmlDrawing20.vml"/><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41.w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48.png"/><Relationship Id="rId5" Type="http://schemas.openxmlformats.org/officeDocument/2006/relationships/image" Target="../media/image46.wmf"/><Relationship Id="rId4" Type="http://schemas.openxmlformats.org/officeDocument/2006/relationships/oleObject" Target="../embeddings/oleObject38.bin"/></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image" Target="../media/image52.w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54.wmf"/><Relationship Id="rId4" Type="http://schemas.openxmlformats.org/officeDocument/2006/relationships/oleObject" Target="../embeddings/oleObject4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50813" y="1484784"/>
            <a:ext cx="4392612" cy="2087563"/>
          </a:xfrm>
        </p:spPr>
        <p:txBody>
          <a:bodyPr/>
          <a:lstStyle/>
          <a:p>
            <a:r>
              <a:rPr lang="en-US" altLang="zh-TW" sz="3600" b="1" dirty="0" smtClean="0"/>
              <a:t>Chapter 4</a:t>
            </a:r>
            <a:r>
              <a:rPr lang="en-US" altLang="zh-TW" b="1" dirty="0" smtClean="0">
                <a:solidFill>
                  <a:schemeClr val="bg1"/>
                </a:solidFill>
              </a:rPr>
              <a:t>	</a:t>
            </a:r>
            <a:br>
              <a:rPr lang="en-US" altLang="zh-TW" b="1" dirty="0" smtClean="0">
                <a:solidFill>
                  <a:schemeClr val="bg1"/>
                </a:solidFill>
              </a:rPr>
            </a:br>
            <a:endParaRPr lang="en-US" altLang="zh-TW" b="1" dirty="0" smtClean="0">
              <a:solidFill>
                <a:schemeClr val="bg1"/>
              </a:solidFill>
            </a:endParaRPr>
          </a:p>
        </p:txBody>
      </p:sp>
      <p:sp>
        <p:nvSpPr>
          <p:cNvPr id="6147" name="Subtitle 2"/>
          <p:cNvSpPr txBox="1">
            <a:spLocks/>
          </p:cNvSpPr>
          <p:nvPr/>
        </p:nvSpPr>
        <p:spPr bwMode="auto">
          <a:xfrm>
            <a:off x="23813" y="2420888"/>
            <a:ext cx="4648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Clr>
                <a:srgbClr val="CECECE"/>
              </a:buClr>
              <a:buSzPct val="70000"/>
              <a:buFont typeface="Arial" charset="0"/>
              <a:buNone/>
            </a:pPr>
            <a:r>
              <a:rPr lang="en-US" sz="2800" dirty="0">
                <a:solidFill>
                  <a:srgbClr val="FFFFFF"/>
                </a:solidFill>
                <a:latin typeface="Times New Roman" pitchFamily="18" charset="0"/>
                <a:cs typeface="Times New Roman" pitchFamily="18" charset="0"/>
              </a:rPr>
              <a:t>Introduction to Valuation Theories</a:t>
            </a: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147050" cy="595313"/>
          </a:xfrm>
        </p:spPr>
        <p:txBody>
          <a:bodyPr/>
          <a:lstStyle/>
          <a:p>
            <a:r>
              <a:rPr lang="en-US" altLang="zh-TW" dirty="0" smtClean="0"/>
              <a:t>4.2.2 Term Bonds</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a:xfrm>
                <a:off x="179388" y="1052513"/>
                <a:ext cx="8785225" cy="5616575"/>
              </a:xfrm>
            </p:spPr>
            <p:txBody>
              <a:bodyPr/>
              <a:lstStyle/>
              <a:p>
                <a:r>
                  <a:rPr lang="en-US" dirty="0"/>
                  <a:t>Most bonds are </a:t>
                </a:r>
                <a:r>
                  <a:rPr lang="en-US" b="1" dirty="0"/>
                  <a:t>term bonds</a:t>
                </a:r>
                <a:r>
                  <a:rPr lang="en-US" dirty="0"/>
                  <a:t>, which mature at some definite point in time</a:t>
                </a:r>
                <a:r>
                  <a:rPr lang="en-US" dirty="0" smtClean="0"/>
                  <a:t>.</a:t>
                </a:r>
              </a:p>
              <a:p>
                <a:r>
                  <a:rPr lang="en-US" dirty="0"/>
                  <a:t>Thus, Equation (4.6) should be </a:t>
                </a:r>
                <a:r>
                  <a:rPr lang="en-US" dirty="0" err="1"/>
                  <a:t>respecified</a:t>
                </a:r>
                <a:r>
                  <a:rPr lang="en-US" dirty="0"/>
                  <a:t> to take this fact into account:</a:t>
                </a:r>
              </a:p>
              <a:p>
                <a:endParaRPr lang="en-US" altLang="zh-TW" dirty="0" smtClean="0"/>
              </a:p>
              <a:p>
                <a:pPr>
                  <a:buFont typeface="Wingdings" pitchFamily="2" charset="2"/>
                  <a:buNone/>
                </a:pPr>
                <a:r>
                  <a:rPr lang="en-US" altLang="zh-TW" dirty="0" smtClean="0"/>
                  <a:t>                                                                           </a:t>
                </a:r>
              </a:p>
              <a:p>
                <a:pPr>
                  <a:buFont typeface="Wingdings" pitchFamily="2" charset="2"/>
                  <a:buNone/>
                </a:pPr>
                <a:endParaRPr lang="en-US" altLang="zh-TW" dirty="0" smtClean="0"/>
              </a:p>
              <a:p>
                <a:pPr>
                  <a:buFont typeface="Wingdings" pitchFamily="2" charset="2"/>
                  <a:buNone/>
                </a:pPr>
                <a:endParaRPr lang="en-US" altLang="zh-TW" dirty="0" smtClean="0"/>
              </a:p>
              <a:p>
                <a:pPr>
                  <a:buFont typeface="Wingdings" pitchFamily="2" charset="2"/>
                  <a:buNone/>
                </a:pPr>
                <a:r>
                  <a:rPr lang="en-US" altLang="zh-TW" dirty="0" smtClean="0"/>
                  <a:t>where:</a:t>
                </a:r>
              </a:p>
              <a:p>
                <a:pPr>
                  <a:buFont typeface="Wingdings" pitchFamily="2" charset="2"/>
                  <a:buNone/>
                </a:pPr>
                <a:r>
                  <a:rPr lang="en-US" altLang="zh-TW" dirty="0" smtClean="0"/>
                  <a:t>           </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oMath>
                </a14:m>
                <a:r>
                  <a:rPr lang="en-US" altLang="zh-TW" dirty="0" smtClean="0"/>
                  <a:t>   </a:t>
                </a:r>
                <a:r>
                  <a:rPr lang="zh-TW" altLang="en-US" dirty="0" smtClean="0"/>
                  <a:t>＝ </a:t>
                </a:r>
                <a:r>
                  <a:rPr lang="en-US" altLang="zh-TW" dirty="0" smtClean="0"/>
                  <a:t>the annual coupon interest payment;</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𝑛</m:t>
                        </m:r>
                      </m:sub>
                    </m:sSub>
                  </m:oMath>
                </a14:m>
                <a:r>
                  <a:rPr lang="en-US" altLang="zh-TW" dirty="0" smtClean="0"/>
                  <a:t>   </a:t>
                </a:r>
                <a:r>
                  <a:rPr lang="zh-TW" altLang="en-US" dirty="0" smtClean="0"/>
                  <a:t>＝ </a:t>
                </a:r>
                <a:r>
                  <a:rPr lang="en-US" altLang="zh-TW" dirty="0" smtClean="0"/>
                  <a:t>the principal amount (face value) of the bond; and</a:t>
                </a:r>
              </a:p>
              <a:p>
                <a:pPr>
                  <a:buFont typeface="Wingdings" pitchFamily="2" charset="2"/>
                  <a:buNone/>
                </a:pPr>
                <a:r>
                  <a:rPr lang="en-US" altLang="zh-TW" dirty="0" smtClean="0"/>
                  <a:t>      </a:t>
                </a:r>
                <a:r>
                  <a:rPr lang="en-US" altLang="zh-TW" i="1" dirty="0" smtClean="0"/>
                  <a:t>n</a:t>
                </a:r>
                <a:r>
                  <a:rPr lang="en-US" altLang="zh-TW" dirty="0" smtClean="0"/>
                  <a:t>  </a:t>
                </a:r>
                <a:r>
                  <a:rPr lang="zh-TW" altLang="en-US" dirty="0" smtClean="0"/>
                  <a:t>＝ </a:t>
                </a:r>
                <a:r>
                  <a:rPr lang="en-US" altLang="zh-TW" dirty="0" smtClean="0"/>
                  <a:t>the number of periods to maturity.</a:t>
                </a:r>
              </a:p>
            </p:txBody>
          </p:sp>
        </mc:Choice>
        <mc:Fallback xmlns="">
          <p:sp>
            <p:nvSpPr>
              <p:cNvPr id="16387" name="Rectangle 3"/>
              <p:cNvSpPr>
                <a:spLocks noGrp="1" noRot="1" noChangeAspect="1" noMove="1" noResize="1" noEditPoints="1" noAdjustHandles="1" noChangeArrowheads="1" noChangeShapeType="1" noTextEdit="1"/>
              </p:cNvSpPr>
              <p:nvPr>
                <p:ph idx="1"/>
              </p:nvPr>
            </p:nvSpPr>
            <p:spPr>
              <a:xfrm>
                <a:off x="179388" y="1052513"/>
                <a:ext cx="8785225" cy="5616575"/>
              </a:xfrm>
              <a:blipFill rotWithShape="1">
                <a:blip r:embed="rId3"/>
                <a:stretch>
                  <a:fillRect l="-693" t="-543"/>
                </a:stretch>
              </a:blipFill>
            </p:spPr>
            <p:txBody>
              <a:bodyPr/>
              <a:lstStyle/>
              <a:p>
                <a:r>
                  <a:rPr lang="en-US">
                    <a:noFill/>
                  </a:rPr>
                  <a:t> </a:t>
                </a:r>
              </a:p>
            </p:txBody>
          </p:sp>
        </mc:Fallback>
      </mc:AlternateContent>
      <p:sp>
        <p:nvSpPr>
          <p:cNvPr id="163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9" name="Object 4"/>
          <p:cNvGraphicFramePr>
            <a:graphicFrameLocks noChangeAspect="1"/>
          </p:cNvGraphicFramePr>
          <p:nvPr>
            <p:extLst>
              <p:ext uri="{D42A27DB-BD31-4B8C-83A1-F6EECF244321}">
                <p14:modId xmlns:p14="http://schemas.microsoft.com/office/powerpoint/2010/main" val="3238633765"/>
              </p:ext>
            </p:extLst>
          </p:nvPr>
        </p:nvGraphicFramePr>
        <p:xfrm>
          <a:off x="2267744" y="2314844"/>
          <a:ext cx="3600400" cy="908894"/>
        </p:xfrm>
        <a:graphic>
          <a:graphicData uri="http://schemas.openxmlformats.org/presentationml/2006/ole">
            <mc:AlternateContent xmlns:mc="http://schemas.openxmlformats.org/markup-compatibility/2006">
              <mc:Choice xmlns:v="urn:schemas-microsoft-com:vml" Requires="v">
                <p:oleObj spid="_x0000_s16409" name="Equation" r:id="rId4" imgW="1676400" imgH="419100" progId="Equation.DSMT4">
                  <p:embed/>
                </p:oleObj>
              </mc:Choice>
              <mc:Fallback>
                <p:oleObj name="Equation" r:id="rId4" imgW="1676400" imgH="419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314844"/>
                        <a:ext cx="3600400" cy="908894"/>
                      </a:xfrm>
                      <a:prstGeom prst="rect">
                        <a:avLst/>
                      </a:prstGeom>
                      <a:noFill/>
                      <a:ln>
                        <a:noFill/>
                      </a:ln>
                    </p:spPr>
                  </p:pic>
                </p:oleObj>
              </mc:Fallback>
            </mc:AlternateContent>
          </a:graphicData>
        </a:graphic>
      </p:graphicFrame>
      <p:sp>
        <p:nvSpPr>
          <p:cNvPr id="16390"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92"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7092280" y="238869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(4.8)</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57200"/>
            <a:ext cx="8147050" cy="595313"/>
          </a:xfrm>
        </p:spPr>
        <p:txBody>
          <a:bodyPr/>
          <a:lstStyle/>
          <a:p>
            <a:r>
              <a:rPr lang="en-US" altLang="zh-TW" sz="4000" dirty="0" smtClean="0"/>
              <a:t>Sample Problem 4.2</a:t>
            </a:r>
          </a:p>
        </p:txBody>
      </p:sp>
      <p:sp>
        <p:nvSpPr>
          <p:cNvPr id="17411" name="Rectangle 3"/>
          <p:cNvSpPr>
            <a:spLocks noGrp="1" noChangeArrowheads="1"/>
          </p:cNvSpPr>
          <p:nvPr>
            <p:ph idx="1"/>
          </p:nvPr>
        </p:nvSpPr>
        <p:spPr>
          <a:xfrm>
            <a:off x="179388" y="1052513"/>
            <a:ext cx="8785225" cy="5616575"/>
          </a:xfrm>
        </p:spPr>
        <p:txBody>
          <a:bodyPr/>
          <a:lstStyle/>
          <a:p>
            <a:pPr>
              <a:buFont typeface="Wingdings" pitchFamily="2" charset="2"/>
              <a:buNone/>
            </a:pPr>
            <a:r>
              <a:rPr lang="en-US" altLang="zh-TW" sz="2400" dirty="0" smtClean="0"/>
              <a:t>    If a corporate bond issued by XYZ Company has the following characteristics:</a:t>
            </a:r>
          </a:p>
          <a:p>
            <a:pPr>
              <a:buFont typeface="Wingdings" pitchFamily="2" charset="2"/>
              <a:buNone/>
            </a:pPr>
            <a:r>
              <a:rPr lang="en-US" altLang="zh-TW" sz="2400" dirty="0" smtClean="0"/>
              <a:t>            Annual coupon payment                = $90</a:t>
            </a:r>
          </a:p>
          <a:p>
            <a:pPr>
              <a:buFont typeface="Wingdings" pitchFamily="2" charset="2"/>
              <a:buNone/>
            </a:pPr>
            <a:r>
              <a:rPr lang="en-US" altLang="zh-TW" sz="2400" dirty="0" smtClean="0"/>
              <a:t>            Face value                                     = $1,000</a:t>
            </a:r>
          </a:p>
          <a:p>
            <a:pPr>
              <a:buFont typeface="Wingdings" pitchFamily="2" charset="2"/>
              <a:buNone/>
            </a:pPr>
            <a:r>
              <a:rPr lang="en-US" altLang="zh-TW" sz="2400" dirty="0" smtClean="0"/>
              <a:t>    Number of years till bond matures         = 5</a:t>
            </a:r>
          </a:p>
          <a:p>
            <a:pPr>
              <a:buFont typeface="Wingdings" pitchFamily="2" charset="2"/>
              <a:buNone/>
            </a:pPr>
            <a:r>
              <a:rPr lang="en-US" altLang="zh-TW" sz="2400" dirty="0" smtClean="0"/>
              <a:t>    Return required by bondholders             = 12 percent</a:t>
            </a:r>
          </a:p>
          <a:p>
            <a:pPr>
              <a:buFont typeface="Wingdings" pitchFamily="2" charset="2"/>
              <a:buNone/>
            </a:pPr>
            <a:r>
              <a:rPr lang="en-US" altLang="zh-TW" sz="2400" dirty="0" smtClean="0"/>
              <a:t>   Then Equation (4.8) can be used to calculate the theoretical value of this Bond.</a:t>
            </a:r>
          </a:p>
        </p:txBody>
      </p:sp>
      <p:sp>
        <p:nvSpPr>
          <p:cNvPr id="17412" name="Rectangle 5"/>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13" name="Object 4"/>
          <p:cNvGraphicFramePr>
            <a:graphicFrameLocks noChangeAspect="1"/>
          </p:cNvGraphicFramePr>
          <p:nvPr/>
        </p:nvGraphicFramePr>
        <p:xfrm>
          <a:off x="2124075" y="4365625"/>
          <a:ext cx="5400675" cy="2174875"/>
        </p:xfrm>
        <a:graphic>
          <a:graphicData uri="http://schemas.openxmlformats.org/presentationml/2006/ole">
            <mc:AlternateContent xmlns:mc="http://schemas.openxmlformats.org/markup-compatibility/2006">
              <mc:Choice xmlns:v="urn:schemas-microsoft-com:vml" Requires="v">
                <p:oleObj spid="_x0000_s17427" name="Equation" r:id="rId3" imgW="2743200" imgH="1104900" progId="Equation.DSMT4">
                  <p:embed/>
                </p:oleObj>
              </mc:Choice>
              <mc:Fallback>
                <p:oleObj name="Equation" r:id="rId3" imgW="2743200" imgH="1104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365625"/>
                        <a:ext cx="54006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60640"/>
          </a:xfrm>
        </p:spPr>
        <p:txBody>
          <a:bodyPr/>
          <a:lstStyle/>
          <a:p>
            <a:r>
              <a:rPr lang="en-US" dirty="0"/>
              <a:t>There are two types of risk premiums associated with interest-rate risk as it applies to corporate bonds. </a:t>
            </a:r>
            <a:endParaRPr lang="en-US" dirty="0" smtClean="0"/>
          </a:p>
          <a:p>
            <a:r>
              <a:rPr lang="en-US" dirty="0"/>
              <a:t>The </a:t>
            </a:r>
            <a:r>
              <a:rPr lang="en-US" b="1" dirty="0"/>
              <a:t>bond maturity premium</a:t>
            </a:r>
            <a:r>
              <a:rPr lang="en-US" dirty="0"/>
              <a:t> refers to the net return from investing in long-term government bonds rather than the short-term bills</a:t>
            </a:r>
            <a:r>
              <a:rPr lang="en-US" dirty="0" smtClean="0"/>
              <a:t>.</a:t>
            </a:r>
          </a:p>
          <a:p>
            <a:r>
              <a:rPr lang="en-US" dirty="0"/>
              <a:t>Since corporate bonds generally possess default risk, another of the components of corporate bond rates of return is </a:t>
            </a:r>
            <a:r>
              <a:rPr lang="en-US" b="1" dirty="0"/>
              <a:t>default premium</a:t>
            </a:r>
            <a:r>
              <a:rPr lang="en-US" dirty="0"/>
              <a:t>. </a:t>
            </a:r>
            <a:endParaRPr lang="en-US" dirty="0" smtClean="0"/>
          </a:p>
          <a:p>
            <a:r>
              <a:rPr lang="en-US" dirty="0"/>
              <a:t>The bond </a:t>
            </a:r>
            <a:r>
              <a:rPr lang="en-US" b="1" dirty="0"/>
              <a:t>default premium </a:t>
            </a:r>
            <a:r>
              <a:rPr lang="en-US" dirty="0"/>
              <a:t>is the net increase in return from investing in long-term corporate bonds rather than in long-term government bonds.</a:t>
            </a:r>
          </a:p>
          <a:p>
            <a:r>
              <a:rPr lang="en-US" b="1" dirty="0"/>
              <a:t>Convertible bonds, </a:t>
            </a:r>
            <a:r>
              <a:rPr lang="en-US" dirty="0"/>
              <a:t>those with a provision for conversion into shares of common stock, are generally more valuable than firm’s straight bonds for several reasons</a:t>
            </a:r>
            <a:r>
              <a:rPr lang="en-US" dirty="0" smtClean="0"/>
              <a:t>.</a:t>
            </a:r>
          </a:p>
          <a:p>
            <a:r>
              <a:rPr lang="en-US" dirty="0"/>
              <a:t>A sinking-fund provision may also increase the value of a bond, at least at its time of issue. </a:t>
            </a:r>
            <a:endParaRPr lang="en-US" dirty="0" smtClean="0"/>
          </a:p>
          <a:p>
            <a:r>
              <a:rPr lang="en-US" dirty="0"/>
              <a:t>A sinking-fund agreement specifies a schedule by which the sinking fund will retire the bond issue gradually over its life</a:t>
            </a:r>
            <a:r>
              <a:rPr lang="en-US" dirty="0" smtClean="0"/>
              <a:t>.</a:t>
            </a:r>
          </a:p>
          <a:p>
            <a:r>
              <a:rPr lang="en-US" dirty="0"/>
              <a:t>A call provision stipulates that the bond may be retired by the issuer at a certain price, usually above par or face value. </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308813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457200"/>
            <a:ext cx="8784976" cy="595313"/>
          </a:xfrm>
        </p:spPr>
        <p:txBody>
          <a:bodyPr/>
          <a:lstStyle/>
          <a:p>
            <a:pPr algn="ctr"/>
            <a:r>
              <a:rPr lang="en-US" altLang="zh-TW" sz="4000" dirty="0" smtClean="0"/>
              <a:t>4.3 COMMON-STOCK VALUATION </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a:xfrm>
                <a:off x="179388" y="1340768"/>
                <a:ext cx="8785225" cy="5328320"/>
              </a:xfrm>
            </p:spPr>
            <p:txBody>
              <a:bodyPr/>
              <a:lstStyle/>
              <a:p>
                <a:r>
                  <a:rPr lang="en-US" b="1" dirty="0"/>
                  <a:t>Common-stock valuation </a:t>
                </a:r>
                <a:r>
                  <a:rPr lang="en-US" dirty="0"/>
                  <a:t>is complicated by an uncertainty of cash flows to the investor, necessarily greater than that for bond </a:t>
                </a:r>
                <a:r>
                  <a:rPr lang="en-US" dirty="0" smtClean="0"/>
                  <a:t>valuation.</a:t>
                </a:r>
                <a:endParaRPr lang="en-US" dirty="0"/>
              </a:p>
              <a:p>
                <a:endParaRPr lang="en-US" altLang="zh-TW" dirty="0" smtClean="0"/>
              </a:p>
              <a:p>
                <a:pPr>
                  <a:buFont typeface="Wingdings" pitchFamily="2" charset="2"/>
                  <a:buNone/>
                </a:pPr>
                <a:endParaRPr lang="en-US" altLang="zh-TW" dirty="0" smtClean="0"/>
              </a:p>
              <a:p>
                <a:pPr>
                  <a:buFont typeface="Wingdings" pitchFamily="2" charset="2"/>
                  <a:buNone/>
                </a:pPr>
                <a:endParaRPr lang="en-US" altLang="zh-TW" dirty="0" smtClean="0"/>
              </a:p>
              <a:p>
                <a:pPr>
                  <a:buFont typeface="Wingdings" pitchFamily="2" charset="2"/>
                  <a:buNone/>
                </a:pPr>
                <a:endParaRPr lang="en-US" altLang="zh-TW" dirty="0"/>
              </a:p>
              <a:p>
                <a:pPr>
                  <a:buFont typeface="Wingdings" pitchFamily="2" charset="2"/>
                  <a:buNone/>
                </a:pPr>
                <a:r>
                  <a:rPr lang="en-US" altLang="zh-TW" dirty="0" smtClean="0"/>
                  <a:t>where:</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𝑃</m:t>
                        </m:r>
                      </m:e>
                      <m:sub>
                        <m:r>
                          <a:rPr lang="en-US">
                            <a:latin typeface="Cambria Math"/>
                          </a:rPr>
                          <m:t>0</m:t>
                        </m:r>
                      </m:sub>
                    </m:sSub>
                    <m:r>
                      <a:rPr lang="en-US">
                        <a:latin typeface="Cambria Math"/>
                      </a:rPr>
                      <m:t>=</m:t>
                    </m:r>
                  </m:oMath>
                </a14:m>
                <a:r>
                  <a:rPr lang="en-US" altLang="zh-TW" dirty="0" smtClean="0"/>
                  <a:t>    the present value, or price, of the common stock per share;</a:t>
                </a:r>
              </a:p>
              <a:p>
                <a:pPr>
                  <a:buFont typeface="Wingdings" pitchFamily="2" charset="2"/>
                  <a:buNone/>
                </a:pPr>
                <a:r>
                  <a:rPr lang="en-US" altLang="zh-TW" dirty="0" smtClean="0"/>
                  <a:t>  d   = the dividend payment per share;</a:t>
                </a:r>
              </a:p>
              <a:p>
                <a:pPr>
                  <a:buFont typeface="Wingdings" pitchFamily="2" charset="2"/>
                  <a:buNone/>
                </a:pPr>
                <a:r>
                  <a:rPr lang="en-US" altLang="zh-TW" dirty="0" smtClean="0"/>
                  <a:t>  k    = the required rate of return of the common stockholders; </a:t>
                </a:r>
                <a:br>
                  <a:rPr lang="en-US" altLang="zh-TW" dirty="0" smtClean="0"/>
                </a:br>
                <a:r>
                  <a:rPr lang="en-US" altLang="zh-TW" dirty="0" smtClean="0"/>
                  <a:t>    and</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𝑃</m:t>
                        </m:r>
                      </m:e>
                      <m:sub/>
                    </m:sSub>
                    <m:r>
                      <a:rPr lang="en-US">
                        <a:latin typeface="Cambria Math"/>
                      </a:rPr>
                      <m:t>=</m:t>
                    </m:r>
                  </m:oMath>
                </a14:m>
                <a:r>
                  <a:rPr lang="en-US" altLang="zh-TW" dirty="0" smtClean="0"/>
                  <a:t>   the price of the stock in period </a:t>
                </a:r>
                <a:r>
                  <a:rPr lang="en-US" altLang="zh-TW" i="1" dirty="0" smtClean="0"/>
                  <a:t>n </a:t>
                </a:r>
                <a:r>
                  <a:rPr lang="en-US" altLang="zh-TW" dirty="0" smtClean="0"/>
                  <a:t>when sold.</a:t>
                </a:r>
              </a:p>
            </p:txBody>
          </p:sp>
        </mc:Choice>
        <mc:Fallback xmlns="">
          <p:sp>
            <p:nvSpPr>
              <p:cNvPr id="18435" name="Rectangle 3"/>
              <p:cNvSpPr>
                <a:spLocks noGrp="1" noRot="1" noChangeAspect="1" noMove="1" noResize="1" noEditPoints="1" noAdjustHandles="1" noChangeArrowheads="1" noChangeShapeType="1" noTextEdit="1"/>
              </p:cNvSpPr>
              <p:nvPr>
                <p:ph idx="1"/>
              </p:nvPr>
            </p:nvSpPr>
            <p:spPr>
              <a:xfrm>
                <a:off x="179388" y="1340768"/>
                <a:ext cx="8785225" cy="5328320"/>
              </a:xfrm>
              <a:blipFill rotWithShape="1">
                <a:blip r:embed="rId3"/>
                <a:stretch>
                  <a:fillRect l="-693" t="-572"/>
                </a:stretch>
              </a:blipFill>
            </p:spPr>
            <p:txBody>
              <a:bodyPr/>
              <a:lstStyle/>
              <a:p>
                <a:r>
                  <a:rPr lang="en-US">
                    <a:noFill/>
                  </a:rPr>
                  <a:t> </a:t>
                </a:r>
              </a:p>
            </p:txBody>
          </p:sp>
        </mc:Fallback>
      </mc:AlternateContent>
      <p:sp>
        <p:nvSpPr>
          <p:cNvPr id="1843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7" name="Object 4"/>
          <p:cNvGraphicFramePr>
            <a:graphicFrameLocks noChangeAspect="1"/>
          </p:cNvGraphicFramePr>
          <p:nvPr>
            <p:extLst>
              <p:ext uri="{D42A27DB-BD31-4B8C-83A1-F6EECF244321}">
                <p14:modId xmlns:p14="http://schemas.microsoft.com/office/powerpoint/2010/main" val="414873742"/>
              </p:ext>
            </p:extLst>
          </p:nvPr>
        </p:nvGraphicFramePr>
        <p:xfrm>
          <a:off x="2051720" y="2420888"/>
          <a:ext cx="4321175" cy="887413"/>
        </p:xfrm>
        <a:graphic>
          <a:graphicData uri="http://schemas.openxmlformats.org/presentationml/2006/ole">
            <mc:AlternateContent xmlns:mc="http://schemas.openxmlformats.org/markup-compatibility/2006">
              <mc:Choice xmlns:v="urn:schemas-microsoft-com:vml" Requires="v">
                <p:oleObj spid="_x0000_s18463" name="Equation" r:id="rId4" imgW="2184400" imgH="444500" progId="Equation.DSMT4">
                  <p:embed/>
                </p:oleObj>
              </mc:Choice>
              <mc:Fallback>
                <p:oleObj name="Equation" r:id="rId4" imgW="2184400" imgH="4445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420888"/>
                        <a:ext cx="432117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147050" cy="595313"/>
          </a:xfrm>
        </p:spPr>
        <p:txBody>
          <a:bodyPr/>
          <a:lstStyle/>
          <a:p>
            <a:r>
              <a:rPr lang="en-US" altLang="zh-TW" sz="4000" i="1" dirty="0" smtClean="0"/>
              <a:t>4.3 COMMON-STOCK VALUATION</a:t>
            </a:r>
            <a:r>
              <a:rPr lang="en-US" altLang="zh-TW" sz="4000" dirty="0" smtClean="0"/>
              <a:t> </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179513" y="1916832"/>
                <a:ext cx="8784976" cy="2808312"/>
              </a:xfrm>
            </p:spPr>
            <p:txBody>
              <a:bodyPr/>
              <a:lstStyle/>
              <a:p>
                <a:r>
                  <a:rPr lang="en-US" dirty="0" smtClean="0"/>
                  <a:t>However,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𝑛</m:t>
                        </m:r>
                      </m:sub>
                    </m:sSub>
                  </m:oMath>
                </a14:m>
                <a:r>
                  <a:rPr lang="en-US" dirty="0"/>
                  <a:t> can also be expressed as the sum of all discounted dividends to be received from period </a:t>
                </a:r>
                <a:r>
                  <a:rPr lang="en-US" i="1" dirty="0"/>
                  <a:t>n</a:t>
                </a:r>
                <a:r>
                  <a:rPr lang="en-US" dirty="0"/>
                  <a:t> forward into the future. </a:t>
                </a:r>
                <a:endParaRPr lang="en-US" dirty="0" smtClean="0"/>
              </a:p>
              <a:p>
                <a:r>
                  <a:rPr lang="en-US" dirty="0" smtClean="0"/>
                  <a:t>The </a:t>
                </a:r>
                <a:r>
                  <a:rPr lang="en-US" dirty="0"/>
                  <a:t>value at the present time can be expressed as an infinite series of discounted dividend payments</a:t>
                </a:r>
                <a:r>
                  <a:rPr lang="en-US" dirty="0" smtClean="0"/>
                  <a:t>:</a:t>
                </a:r>
              </a:p>
              <a:p>
                <a:endParaRPr lang="en-US" dirty="0"/>
              </a:p>
              <a:p>
                <a:endParaRPr lang="en-US" dirty="0" smtClean="0"/>
              </a:p>
              <a:p>
                <a:r>
                  <a:rPr lang="en-US" dirty="0"/>
                  <a:t>in which </a:t>
                </a:r>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𝑡</m:t>
                        </m:r>
                      </m:sub>
                    </m:sSub>
                  </m:oMath>
                </a14:m>
                <a:r>
                  <a:rPr lang="en-US" dirty="0"/>
                  <a:t> is the dividend payment in period </a:t>
                </a:r>
                <a:r>
                  <a:rPr lang="en-US" i="1" dirty="0"/>
                  <a:t>t.</a:t>
                </a:r>
                <a:r>
                  <a:rPr lang="en-US" dirty="0"/>
                  <a:t> </a:t>
                </a:r>
                <a:endParaRPr lang="en-US" dirty="0" smtClean="0"/>
              </a:p>
              <a:p>
                <a:endParaRPr lang="en-US" dirty="0" smtClean="0"/>
              </a:p>
              <a:p>
                <a:endParaRPr lang="en-US" altLang="zh-TW" dirty="0"/>
              </a:p>
              <a:p>
                <a:endParaRPr lang="en-US" altLang="zh-TW" dirty="0" smtClean="0"/>
              </a:p>
              <a:p>
                <a:pPr algn="r">
                  <a:buFont typeface="Wingdings" pitchFamily="2" charset="2"/>
                  <a:buNone/>
                </a:pPr>
                <a:endParaRPr lang="en-US" altLang="zh-TW" dirty="0" smtClean="0"/>
              </a:p>
              <a:p>
                <a:pPr algn="r">
                  <a:buFont typeface="Wingdings" pitchFamily="2" charset="2"/>
                  <a:buNone/>
                </a:pPr>
                <a:endParaRPr lang="en-US" altLang="zh-TW" dirty="0" smtClean="0"/>
              </a:p>
              <a:p>
                <a:pPr>
                  <a:buFont typeface="Wingdings" pitchFamily="2" charset="2"/>
                  <a:buNone/>
                </a:pPr>
                <a:endParaRPr lang="en-US" altLang="zh-TW" dirty="0" smtClean="0"/>
              </a:p>
              <a:p>
                <a:pPr algn="r">
                  <a:buFont typeface="Wingdings" pitchFamily="2" charset="2"/>
                  <a:buNone/>
                </a:pPr>
                <a:r>
                  <a:rPr lang="en-US" altLang="zh-TW" dirty="0" smtClean="0"/>
                  <a:t> </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179513" y="1916832"/>
                <a:ext cx="8784976" cy="2808312"/>
              </a:xfrm>
              <a:blipFill rotWithShape="1">
                <a:blip r:embed="rId3"/>
                <a:stretch>
                  <a:fillRect l="-69" t="-1085"/>
                </a:stretch>
              </a:blipFill>
            </p:spPr>
            <p:txBody>
              <a:bodyPr/>
              <a:lstStyle/>
              <a:p>
                <a:r>
                  <a:rPr lang="en-US">
                    <a:noFill/>
                  </a:rPr>
                  <a:t> </a:t>
                </a:r>
              </a:p>
            </p:txBody>
          </p:sp>
        </mc:Fallback>
      </mc:AlternateContent>
      <p:sp>
        <p:nvSpPr>
          <p:cNvPr id="1946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61"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62" name="Object 6"/>
          <p:cNvGraphicFramePr>
            <a:graphicFrameLocks noChangeAspect="1"/>
          </p:cNvGraphicFramePr>
          <p:nvPr>
            <p:extLst>
              <p:ext uri="{D42A27DB-BD31-4B8C-83A1-F6EECF244321}">
                <p14:modId xmlns:p14="http://schemas.microsoft.com/office/powerpoint/2010/main" val="4272452192"/>
              </p:ext>
            </p:extLst>
          </p:nvPr>
        </p:nvGraphicFramePr>
        <p:xfrm>
          <a:off x="3599892" y="3140968"/>
          <a:ext cx="1836204" cy="822054"/>
        </p:xfrm>
        <a:graphic>
          <a:graphicData uri="http://schemas.openxmlformats.org/presentationml/2006/ole">
            <mc:AlternateContent xmlns:mc="http://schemas.openxmlformats.org/markup-compatibility/2006">
              <mc:Choice xmlns:v="urn:schemas-microsoft-com:vml" Requires="v">
                <p:oleObj spid="_x0000_s19502" name="Equation" r:id="rId4" imgW="1002865" imgH="444307" progId="Equation.DSMT4">
                  <p:embed/>
                </p:oleObj>
              </mc:Choice>
              <mc:Fallback>
                <p:oleObj name="Equation" r:id="rId4" imgW="1002865" imgH="444307"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892" y="3140968"/>
                        <a:ext cx="1836204" cy="822054"/>
                      </a:xfrm>
                      <a:prstGeom prst="rect">
                        <a:avLst/>
                      </a:prstGeom>
                      <a:noFill/>
                      <a:ln>
                        <a:noFill/>
                      </a:ln>
                      <a:extLst/>
                    </p:spPr>
                  </p:pic>
                </p:oleObj>
              </mc:Fallback>
            </mc:AlternateContent>
          </a:graphicData>
        </a:graphic>
      </p:graphicFrame>
      <p:sp>
        <p:nvSpPr>
          <p:cNvPr id="19463"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65" name="Rectangle 11"/>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TextBox 10"/>
          <p:cNvSpPr txBox="1"/>
          <p:nvPr/>
        </p:nvSpPr>
        <p:spPr>
          <a:xfrm>
            <a:off x="7123294" y="2492450"/>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(4.4)</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48680"/>
                <a:ext cx="8229600" cy="5760640"/>
              </a:xfrm>
            </p:spPr>
            <p:txBody>
              <a:bodyPr/>
              <a:lstStyle/>
              <a:p>
                <a:r>
                  <a:rPr lang="en-US" dirty="0"/>
                  <a:t>Dividends may be expected to grow at some constant rate, </a:t>
                </a:r>
                <a:r>
                  <a:rPr lang="en-US" i="1" dirty="0"/>
                  <a:t>g</a:t>
                </a:r>
                <a:r>
                  <a:rPr lang="en-US" dirty="0"/>
                  <a:t>, so a dividend at time </a:t>
                </a:r>
                <a:r>
                  <a:rPr lang="en-US" i="1" dirty="0"/>
                  <a:t>t</a:t>
                </a:r>
                <a:r>
                  <a:rPr lang="en-US" dirty="0"/>
                  <a:t> is simply the compound value of the present dividend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sub>
                    </m:sSub>
                    <m:r>
                      <a:rPr lang="en-US">
                        <a:latin typeface="Cambria Math"/>
                      </a:rPr>
                      <m:t>=</m:t>
                    </m:r>
                    <m:sSup>
                      <m:sSupPr>
                        <m:ctrlPr>
                          <a:rPr lang="en-US" i="1">
                            <a:latin typeface="Cambria Math"/>
                          </a:rPr>
                        </m:ctrlPr>
                      </m:sSupPr>
                      <m:e>
                        <m:d>
                          <m:dPr>
                            <m:ctrlPr>
                              <a:rPr lang="en-US" i="1">
                                <a:latin typeface="Cambria Math"/>
                              </a:rPr>
                            </m:ctrlPr>
                          </m:dPr>
                          <m:e>
                            <m:r>
                              <a:rPr lang="en-US">
                                <a:latin typeface="Cambria Math"/>
                              </a:rPr>
                              <m:t>1+</m:t>
                            </m:r>
                            <m:r>
                              <a:rPr lang="en-US" i="1">
                                <a:latin typeface="Cambria Math"/>
                              </a:rPr>
                              <m:t>𝑔</m:t>
                            </m:r>
                          </m:e>
                        </m:d>
                      </m:e>
                      <m:sup>
                        <m:r>
                          <a:rPr lang="en-US" i="1">
                            <a:latin typeface="Cambria Math"/>
                          </a:rPr>
                          <m:t>𝑡</m:t>
                        </m:r>
                      </m:sup>
                    </m:sSup>
                    <m:sSub>
                      <m:sSubPr>
                        <m:ctrlPr>
                          <a:rPr lang="en-US" i="1">
                            <a:latin typeface="Cambria Math"/>
                          </a:rPr>
                        </m:ctrlPr>
                      </m:sSubPr>
                      <m:e>
                        <m:r>
                          <a:rPr lang="en-US" i="1">
                            <a:latin typeface="Cambria Math"/>
                          </a:rPr>
                          <m:t>𝑑</m:t>
                        </m:r>
                      </m:e>
                      <m:sub>
                        <m:r>
                          <a:rPr lang="en-US">
                            <a:latin typeface="Cambria Math"/>
                          </a:rPr>
                          <m:t>0</m:t>
                        </m:r>
                      </m:sub>
                    </m:sSub>
                    <m:r>
                      <a:rPr lang="en-US" i="1">
                        <a:latin typeface="Cambria Math"/>
                      </a:rPr>
                      <m:t>).</m:t>
                    </m:r>
                  </m:oMath>
                </a14:m>
                <a:endParaRPr lang="en-US" dirty="0"/>
              </a:p>
              <a:p>
                <a:r>
                  <a:rPr lang="en-US" altLang="zh-TW" dirty="0"/>
                  <a:t>If </a:t>
                </a:r>
                <a:r>
                  <a:rPr lang="en-US" altLang="zh-TW" i="1" dirty="0"/>
                  <a:t>g &lt; k</a:t>
                </a:r>
                <a:r>
                  <a:rPr lang="en-US" altLang="zh-TW" dirty="0"/>
                  <a:t>, the valuation equation simplifies to </a:t>
                </a:r>
              </a:p>
              <a:p>
                <a:endParaRPr lang="en-US" altLang="zh-TW" dirty="0"/>
              </a:p>
              <a:p>
                <a:endParaRPr lang="en-US" altLang="zh-TW" dirty="0" smtClean="0"/>
              </a:p>
              <a:p>
                <a:endParaRPr lang="en-US" altLang="zh-TW" dirty="0"/>
              </a:p>
              <a:p>
                <a:r>
                  <a:rPr lang="en-US" dirty="0"/>
                  <a:t>This equation represents the </a:t>
                </a:r>
                <a:r>
                  <a:rPr lang="en-US" b="1" dirty="0"/>
                  <a:t>Gordon growth model,</a:t>
                </a:r>
                <a:r>
                  <a:rPr lang="en-US" dirty="0"/>
                  <a:t> which is identical to Equation (3.13) of the last chapter</a:t>
                </a:r>
                <a:r>
                  <a:rPr lang="en-US" dirty="0" smtClean="0"/>
                  <a:t>.</a:t>
                </a:r>
              </a:p>
              <a:p>
                <a:r>
                  <a:rPr lang="en-US" dirty="0" smtClean="0"/>
                  <a:t>Note </a:t>
                </a:r>
                <a:r>
                  <a:rPr lang="en-US" dirty="0"/>
                  <a:t>that a critical condition for </a:t>
                </a:r>
                <a:r>
                  <a:rPr lang="en-US" dirty="0" smtClean="0"/>
                  <a:t>the </a:t>
                </a:r>
                <a:r>
                  <a:rPr lang="en-US" dirty="0"/>
                  <a:t>model is that the constant growth of dividends must be less than the constant required rate of return. </a:t>
                </a:r>
                <a:endParaRPr lang="en-US" dirty="0" smtClean="0"/>
              </a:p>
              <a:p>
                <a:endParaRPr lang="en-US" dirty="0" smtClean="0"/>
              </a:p>
              <a:p>
                <a:r>
                  <a:rPr lang="en-US" dirty="0"/>
                  <a:t>The zero-growth situation is a special case of this model, in which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48680"/>
                <a:ext cx="8229600" cy="5760640"/>
              </a:xfrm>
              <a:blipFill rotWithShape="1">
                <a:blip r:embed="rId3"/>
                <a:stretch>
                  <a:fillRect l="-74" t="-529" r="-96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628001852"/>
              </p:ext>
            </p:extLst>
          </p:nvPr>
        </p:nvGraphicFramePr>
        <p:xfrm>
          <a:off x="4139952" y="5215855"/>
          <a:ext cx="936625" cy="733425"/>
        </p:xfrm>
        <a:graphic>
          <a:graphicData uri="http://schemas.openxmlformats.org/presentationml/2006/ole">
            <mc:AlternateContent xmlns:mc="http://schemas.openxmlformats.org/markup-compatibility/2006">
              <mc:Choice xmlns:v="urn:schemas-microsoft-com:vml" Requires="v">
                <p:oleObj spid="_x0000_s40981" name="Equation" r:id="rId4" imgW="520474" imgH="406224" progId="Equation.DSMT4">
                  <p:embed/>
                </p:oleObj>
              </mc:Choice>
              <mc:Fallback>
                <p:oleObj name="Equation" r:id="rId4" imgW="520474" imgH="406224"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215855"/>
                        <a:ext cx="9366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452320" y="537321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(4.11)</a:t>
            </a:r>
          </a:p>
        </p:txBody>
      </p:sp>
      <p:graphicFrame>
        <p:nvGraphicFramePr>
          <p:cNvPr id="6" name="Object 5"/>
          <p:cNvGraphicFramePr>
            <a:graphicFrameLocks noChangeAspect="1"/>
          </p:cNvGraphicFramePr>
          <p:nvPr>
            <p:extLst>
              <p:ext uri="{D42A27DB-BD31-4B8C-83A1-F6EECF244321}">
                <p14:modId xmlns:p14="http://schemas.microsoft.com/office/powerpoint/2010/main" val="2349494884"/>
              </p:ext>
            </p:extLst>
          </p:nvPr>
        </p:nvGraphicFramePr>
        <p:xfrm>
          <a:off x="3924225" y="2060848"/>
          <a:ext cx="1439863" cy="771525"/>
        </p:xfrm>
        <a:graphic>
          <a:graphicData uri="http://schemas.openxmlformats.org/presentationml/2006/ole">
            <mc:AlternateContent xmlns:mc="http://schemas.openxmlformats.org/markup-compatibility/2006">
              <mc:Choice xmlns:v="urn:schemas-microsoft-com:vml" Requires="v">
                <p:oleObj spid="_x0000_s40982" name="Equation" r:id="rId6" imgW="799753" imgH="431613" progId="Equation.DSMT4">
                  <p:embed/>
                </p:oleObj>
              </mc:Choice>
              <mc:Fallback>
                <p:oleObj name="Equation" r:id="rId6" imgW="799753" imgH="431613"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225" y="2060848"/>
                        <a:ext cx="1439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452320" y="227642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(4.10)</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15</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031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3528392"/>
          </a:xfrm>
        </p:spPr>
        <p:txBody>
          <a:bodyPr/>
          <a:lstStyle/>
          <a:p>
            <a:r>
              <a:rPr lang="en-US" dirty="0"/>
              <a:t>LBO, Inc., has just paid a dividend of </a:t>
            </a:r>
            <a:r>
              <a:rPr lang="zh-TW" altLang="en-US" dirty="0"/>
              <a:t>＄</a:t>
            </a:r>
            <a:r>
              <a:rPr lang="en-US" dirty="0"/>
              <a:t>6 per share. </a:t>
            </a:r>
            <a:endParaRPr lang="en-US" dirty="0" smtClean="0"/>
          </a:p>
          <a:p>
            <a:r>
              <a:rPr lang="en-US" dirty="0" smtClean="0"/>
              <a:t>In </a:t>
            </a:r>
            <a:r>
              <a:rPr lang="en-US" dirty="0"/>
              <a:t>addition, dividends are expected to grow at a constant rate of 3% per year. </a:t>
            </a:r>
            <a:endParaRPr lang="en-US" dirty="0" smtClean="0"/>
          </a:p>
          <a:p>
            <a:r>
              <a:rPr lang="en-US" dirty="0" smtClean="0"/>
              <a:t>If </a:t>
            </a:r>
            <a:r>
              <a:rPr lang="en-US" dirty="0"/>
              <a:t>shareholders require a 7% annual rate of return, what should be the current theoretical price of LOB’s </a:t>
            </a:r>
            <a:r>
              <a:rPr lang="en-US" dirty="0" smtClean="0"/>
              <a:t>stock?</a:t>
            </a:r>
          </a:p>
          <a:p>
            <a:r>
              <a:rPr lang="en-US" dirty="0" smtClean="0"/>
              <a:t>Equation </a:t>
            </a:r>
            <a:r>
              <a:rPr lang="en-US" dirty="0"/>
              <a:t>(4.10) can be used to calculate the current theoretical price. </a:t>
            </a:r>
            <a:endParaRPr lang="en-US" dirty="0" smtClean="0"/>
          </a:p>
          <a:p>
            <a:r>
              <a:rPr lang="en-US" dirty="0" smtClean="0"/>
              <a:t>However</a:t>
            </a:r>
            <a:r>
              <a:rPr lang="en-US" dirty="0"/>
              <a:t>, Equation (4.10) uses the dividend expected to be received next year, while the current information relates to the dividend received this year. </a:t>
            </a:r>
            <a:endParaRPr lang="en-US" dirty="0" smtClean="0"/>
          </a:p>
          <a:p>
            <a:r>
              <a:rPr lang="en-US" dirty="0" smtClean="0"/>
              <a:t>Because </a:t>
            </a:r>
            <a:r>
              <a:rPr lang="en-US" dirty="0"/>
              <a:t>dividends are expected to grow at a constant rate, next year’s dividend should just be the future value of this year’s dividend compounded at the growth rate of dividends.</a:t>
            </a:r>
          </a:p>
          <a:p>
            <a:endParaRPr lang="en-US" dirty="0"/>
          </a:p>
        </p:txBody>
      </p:sp>
      <p:sp>
        <p:nvSpPr>
          <p:cNvPr id="4" name="Rectangle 2"/>
          <p:cNvSpPr>
            <a:spLocks noGrp="1" noChangeArrowheads="1"/>
          </p:cNvSpPr>
          <p:nvPr>
            <p:ph type="title"/>
          </p:nvPr>
        </p:nvSpPr>
        <p:spPr/>
        <p:txBody>
          <a:bodyPr/>
          <a:lstStyle/>
          <a:p>
            <a:r>
              <a:rPr lang="en-US" altLang="zh-TW" sz="4000" dirty="0" smtClean="0"/>
              <a:t>Sample Problem 4.3</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16</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907050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388" y="1052513"/>
            <a:ext cx="8785225" cy="5616575"/>
          </a:xfrm>
        </p:spPr>
        <p:txBody>
          <a:bodyPr/>
          <a:lstStyle/>
          <a:p>
            <a:pPr>
              <a:buFont typeface="Wingdings" pitchFamily="2" charset="2"/>
              <a:buNone/>
            </a:pPr>
            <a:endParaRPr lang="en-US" altLang="zh-TW" sz="2400" dirty="0" smtClean="0"/>
          </a:p>
          <a:p>
            <a:pPr algn="r">
              <a:buFont typeface="Wingdings" pitchFamily="2" charset="2"/>
              <a:buNone/>
            </a:pPr>
            <a:r>
              <a:rPr lang="en-US" altLang="zh-TW" sz="2400" dirty="0" smtClean="0"/>
              <a:t>(4.12)</a:t>
            </a:r>
          </a:p>
          <a:p>
            <a:pPr>
              <a:buFont typeface="Wingdings" pitchFamily="2" charset="2"/>
              <a:buNone/>
            </a:pPr>
            <a:endParaRPr lang="en-US" altLang="zh-TW" sz="2400" dirty="0" smtClean="0"/>
          </a:p>
          <a:p>
            <a:pPr>
              <a:buFont typeface="Wingdings" pitchFamily="2" charset="2"/>
              <a:buNone/>
            </a:pPr>
            <a:r>
              <a:rPr lang="en-US" altLang="zh-TW" sz="2400" dirty="0" smtClean="0"/>
              <a:t>where:</a:t>
            </a:r>
          </a:p>
          <a:p>
            <a:pPr>
              <a:buFont typeface="Wingdings" pitchFamily="2" charset="2"/>
              <a:buNone/>
            </a:pPr>
            <a:r>
              <a:rPr lang="en-US" altLang="zh-TW" sz="2400" dirty="0" smtClean="0"/>
              <a:t>      = supernormal growth rate;</a:t>
            </a:r>
          </a:p>
          <a:p>
            <a:pPr>
              <a:buFont typeface="Wingdings" pitchFamily="2" charset="2"/>
              <a:buNone/>
            </a:pPr>
            <a:r>
              <a:rPr lang="en-US" altLang="zh-TW" sz="2400" dirty="0" smtClean="0"/>
              <a:t>   </a:t>
            </a:r>
            <a:r>
              <a:rPr lang="en-US" altLang="zh-TW" sz="2400" i="1" dirty="0" smtClean="0"/>
              <a:t>n </a:t>
            </a:r>
            <a:r>
              <a:rPr lang="en-US" altLang="zh-TW" sz="2400" dirty="0" smtClean="0"/>
              <a:t>= the number of periods before the growth drops from </a:t>
            </a:r>
            <a:br>
              <a:rPr lang="en-US" altLang="zh-TW" sz="2400" dirty="0" smtClean="0"/>
            </a:br>
            <a:r>
              <a:rPr lang="en-US" altLang="zh-TW" sz="2400" dirty="0" smtClean="0"/>
              <a:t>     supernormal to normal;</a:t>
            </a:r>
          </a:p>
          <a:p>
            <a:pPr>
              <a:buFont typeface="Wingdings" pitchFamily="2" charset="2"/>
              <a:buNone/>
            </a:pPr>
            <a:r>
              <a:rPr lang="en-US" altLang="zh-TW" sz="2400" dirty="0" smtClean="0"/>
              <a:t>   </a:t>
            </a:r>
            <a:r>
              <a:rPr lang="en-US" altLang="zh-TW" sz="2400" i="1" dirty="0" smtClean="0"/>
              <a:t>k </a:t>
            </a:r>
            <a:r>
              <a:rPr lang="en-US" altLang="zh-TW" sz="2400" dirty="0" smtClean="0"/>
              <a:t>= the required rate of return of the stockholders; and</a:t>
            </a:r>
          </a:p>
          <a:p>
            <a:pPr>
              <a:buFont typeface="Wingdings" pitchFamily="2" charset="2"/>
              <a:buNone/>
            </a:pPr>
            <a:r>
              <a:rPr lang="en-US" altLang="zh-TW" sz="2400" dirty="0" smtClean="0"/>
              <a:t>      = the normal growth rate of dividends (assumed to be </a:t>
            </a:r>
            <a:br>
              <a:rPr lang="en-US" altLang="zh-TW" sz="2400" dirty="0" smtClean="0"/>
            </a:br>
            <a:r>
              <a:rPr lang="en-US" altLang="zh-TW" sz="2400" dirty="0" smtClean="0"/>
              <a:t>     constant there-after).</a:t>
            </a:r>
          </a:p>
        </p:txBody>
      </p:sp>
      <p:sp>
        <p:nvSpPr>
          <p:cNvPr id="20484"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5" name="Object 4"/>
          <p:cNvGraphicFramePr>
            <a:graphicFrameLocks noChangeAspect="1"/>
          </p:cNvGraphicFramePr>
          <p:nvPr/>
        </p:nvGraphicFramePr>
        <p:xfrm>
          <a:off x="431800" y="2781300"/>
          <a:ext cx="395288" cy="474663"/>
        </p:xfrm>
        <a:graphic>
          <a:graphicData uri="http://schemas.openxmlformats.org/presentationml/2006/ole">
            <mc:AlternateContent xmlns:mc="http://schemas.openxmlformats.org/markup-compatibility/2006">
              <mc:Choice xmlns:v="urn:schemas-microsoft-com:vml" Requires="v">
                <p:oleObj spid="_x0000_s20535" name="Equation" r:id="rId3" imgW="190500" imgH="228600" progId="Equation.DSMT4">
                  <p:embed/>
                </p:oleObj>
              </mc:Choice>
              <mc:Fallback>
                <p:oleObj name="Equation" r:id="rId3" imgW="1905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781300"/>
                        <a:ext cx="3952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7" name="Object 6"/>
          <p:cNvGraphicFramePr>
            <a:graphicFrameLocks noChangeAspect="1"/>
          </p:cNvGraphicFramePr>
          <p:nvPr/>
        </p:nvGraphicFramePr>
        <p:xfrm>
          <a:off x="395288" y="4508500"/>
          <a:ext cx="395287" cy="474663"/>
        </p:xfrm>
        <a:graphic>
          <a:graphicData uri="http://schemas.openxmlformats.org/presentationml/2006/ole">
            <mc:AlternateContent xmlns:mc="http://schemas.openxmlformats.org/markup-compatibility/2006">
              <mc:Choice xmlns:v="urn:schemas-microsoft-com:vml" Requires="v">
                <p:oleObj spid="_x0000_s20536" name="Equation" r:id="rId5" imgW="190500" imgH="228600" progId="Equation.DSMT4">
                  <p:embed/>
                </p:oleObj>
              </mc:Choice>
              <mc:Fallback>
                <p:oleObj name="Equation" r:id="rId5" imgW="1905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508500"/>
                        <a:ext cx="3952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Rectangle 9"/>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9" name="Object 8"/>
          <p:cNvGraphicFramePr>
            <a:graphicFrameLocks noChangeAspect="1"/>
          </p:cNvGraphicFramePr>
          <p:nvPr/>
        </p:nvGraphicFramePr>
        <p:xfrm>
          <a:off x="2555875" y="1125538"/>
          <a:ext cx="3671888" cy="1292225"/>
        </p:xfrm>
        <a:graphic>
          <a:graphicData uri="http://schemas.openxmlformats.org/presentationml/2006/ole">
            <mc:AlternateContent xmlns:mc="http://schemas.openxmlformats.org/markup-compatibility/2006">
              <mc:Choice xmlns:v="urn:schemas-microsoft-com:vml" Requires="v">
                <p:oleObj spid="_x0000_s20537" name="Equation" r:id="rId7" imgW="1866900" imgH="660400" progId="Equation.DSMT4">
                  <p:embed/>
                </p:oleObj>
              </mc:Choice>
              <mc:Fallback>
                <p:oleObj name="Equation" r:id="rId7" imgW="1866900" imgH="660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125538"/>
                        <a:ext cx="36718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15104" y="1916832"/>
            <a:ext cx="8713787" cy="3456161"/>
          </a:xfrm>
        </p:spPr>
        <p:txBody>
          <a:bodyPr/>
          <a:lstStyle/>
          <a:p>
            <a:r>
              <a:rPr lang="en-US" sz="2400" dirty="0"/>
              <a:t>Modigliani and Miller (M&amp;M, 1961) have proposed four alternative valuation methods to determine the theoretical value of common stocks. </a:t>
            </a:r>
            <a:endParaRPr lang="en-US" sz="2400" dirty="0" smtClean="0"/>
          </a:p>
          <a:p>
            <a:r>
              <a:rPr lang="en-US" sz="2400" dirty="0"/>
              <a:t>Working from a valuation expression referred to by M&amp;M as the “fundamental principle of valuation”:</a:t>
            </a:r>
          </a:p>
          <a:p>
            <a:endParaRPr lang="en-US" altLang="zh-TW" sz="2400" dirty="0" smtClean="0"/>
          </a:p>
          <a:p>
            <a:pPr>
              <a:buFont typeface="Wingdings" pitchFamily="2" charset="2"/>
              <a:buNone/>
            </a:pPr>
            <a:endParaRPr lang="en-US" altLang="zh-TW" sz="2400" dirty="0" smtClean="0"/>
          </a:p>
        </p:txBody>
      </p:sp>
      <p:sp>
        <p:nvSpPr>
          <p:cNvPr id="2253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33" name="Object 4"/>
          <p:cNvGraphicFramePr>
            <a:graphicFrameLocks noChangeAspect="1"/>
          </p:cNvGraphicFramePr>
          <p:nvPr>
            <p:extLst>
              <p:ext uri="{D42A27DB-BD31-4B8C-83A1-F6EECF244321}">
                <p14:modId xmlns:p14="http://schemas.microsoft.com/office/powerpoint/2010/main" val="400535101"/>
              </p:ext>
            </p:extLst>
          </p:nvPr>
        </p:nvGraphicFramePr>
        <p:xfrm>
          <a:off x="3204367" y="4149080"/>
          <a:ext cx="2735262" cy="896937"/>
        </p:xfrm>
        <a:graphic>
          <a:graphicData uri="http://schemas.openxmlformats.org/presentationml/2006/ole">
            <mc:AlternateContent xmlns:mc="http://schemas.openxmlformats.org/markup-compatibility/2006">
              <mc:Choice xmlns:v="urn:schemas-microsoft-com:vml" Requires="v">
                <p:oleObj spid="_x0000_s22586" name="Equation" r:id="rId3" imgW="1193800" imgH="393700" progId="Equation.DSMT4">
                  <p:embed/>
                </p:oleObj>
              </mc:Choice>
              <mc:Fallback>
                <p:oleObj name="Equation" r:id="rId3" imgW="1193800" imgH="393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67" y="4149080"/>
                        <a:ext cx="27352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36"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38"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40"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 name="Rectangle 2"/>
          <p:cNvSpPr txBox="1">
            <a:spLocks noChangeArrowheads="1"/>
          </p:cNvSpPr>
          <p:nvPr/>
        </p:nvSpPr>
        <p:spPr bwMode="auto">
          <a:xfrm>
            <a:off x="611980" y="332011"/>
            <a:ext cx="79200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a:lstStyle>
          <a:p>
            <a:r>
              <a:rPr lang="en-US" altLang="zh-TW" sz="4000" dirty="0" smtClean="0"/>
              <a:t>4.4 M&amp;M VALUATION THEORY </a:t>
            </a:r>
          </a:p>
        </p:txBody>
      </p:sp>
      <p:sp>
        <p:nvSpPr>
          <p:cNvPr id="17" name="TextBox 16"/>
          <p:cNvSpPr txBox="1"/>
          <p:nvPr/>
        </p:nvSpPr>
        <p:spPr>
          <a:xfrm>
            <a:off x="7667921" y="446670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(4.13)</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20688"/>
                <a:ext cx="8229600" cy="5505475"/>
              </a:xfrm>
            </p:spPr>
            <p:txBody>
              <a:bodyPr/>
              <a:lstStyle/>
              <a:p>
                <a:r>
                  <a:rPr lang="en-US" dirty="0"/>
                  <a:t>M&amp;M further developed a valuation formula to serve as a point of reference and comparison among the four valuation approaches:</a:t>
                </a:r>
              </a:p>
              <a:p>
                <a:pPr>
                  <a:buFont typeface="Wingdings" pitchFamily="2" charset="2"/>
                  <a:buNone/>
                </a:pPr>
                <a:endParaRPr lang="en-US" altLang="zh-TW" dirty="0"/>
              </a:p>
              <a:p>
                <a:pPr>
                  <a:buFont typeface="Wingdings" pitchFamily="2" charset="2"/>
                  <a:buNone/>
                </a:pPr>
                <a:endParaRPr lang="en-US" altLang="zh-TW" dirty="0" smtClean="0"/>
              </a:p>
              <a:p>
                <a:pPr>
                  <a:buFont typeface="Wingdings" pitchFamily="2" charset="2"/>
                  <a:buNone/>
                </a:pPr>
                <a:r>
                  <a:rPr lang="en-US" altLang="zh-TW" dirty="0" smtClean="0"/>
                  <a:t>where</a:t>
                </a:r>
                <a:r>
                  <a:rPr lang="en-US" altLang="zh-TW" dirty="0"/>
                  <a:t>:</a:t>
                </a:r>
              </a:p>
              <a:p>
                <a:pPr>
                  <a:buFont typeface="Wingdings" pitchFamily="2" charset="2"/>
                  <a:buNone/>
                </a:pPr>
                <a:r>
                  <a:rPr lang="en-US" altLang="zh-TW" dirty="0"/>
                  <a:t>           </a:t>
                </a:r>
                <a14:m>
                  <m:oMath xmlns:m="http://schemas.openxmlformats.org/officeDocument/2006/math">
                    <m:sSub>
                      <m:sSubPr>
                        <m:ctrlPr>
                          <a:rPr lang="en-US" i="1">
                            <a:latin typeface="Cambria Math"/>
                          </a:rPr>
                        </m:ctrlPr>
                      </m:sSubPr>
                      <m:e>
                        <m:r>
                          <a:rPr lang="en-US" i="1">
                            <a:latin typeface="Cambria Math"/>
                          </a:rPr>
                          <m:t>𝑉</m:t>
                        </m:r>
                      </m:e>
                      <m:sub>
                        <m:r>
                          <a:rPr lang="en-US">
                            <a:latin typeface="Cambria Math"/>
                          </a:rPr>
                          <m:t>0</m:t>
                        </m:r>
                      </m:sub>
                    </m:sSub>
                    <m:r>
                      <a:rPr lang="en-US">
                        <a:latin typeface="Cambria Math"/>
                      </a:rPr>
                      <m:t>=</m:t>
                    </m:r>
                  </m:oMath>
                </a14:m>
                <a:r>
                  <a:rPr lang="en-US" altLang="zh-TW" dirty="0"/>
                  <a:t>     the current market value of the firm;</a:t>
                </a:r>
              </a:p>
              <a:p>
                <a:pPr>
                  <a:buFont typeface="Wingdings" pitchFamily="2" charset="2"/>
                  <a:buNone/>
                </a:pPr>
                <a:r>
                  <a:rPr lang="en-US" altLang="zh-TW" dirty="0"/>
                  <a:t>       </a:t>
                </a:r>
                <a:r>
                  <a:rPr lang="en-US" altLang="zh-TW" dirty="0" smtClean="0"/>
                  <a:t>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𝑡</m:t>
                        </m:r>
                      </m:sub>
                    </m:sSub>
                    <m:r>
                      <a:rPr lang="en-US">
                        <a:latin typeface="Cambria Math"/>
                      </a:rPr>
                      <m:t>=</m:t>
                    </m:r>
                  </m:oMath>
                </a14:m>
                <a:r>
                  <a:rPr lang="en-US" altLang="zh-TW" dirty="0"/>
                  <a:t>   </a:t>
                </a:r>
                <a:r>
                  <a:rPr lang="en-US" altLang="zh-TW" dirty="0" smtClean="0"/>
                  <a:t>   net </a:t>
                </a:r>
                <a:r>
                  <a:rPr lang="en-US" altLang="zh-TW" dirty="0"/>
                  <a:t>operating earnings in period</a:t>
                </a:r>
                <a:r>
                  <a:rPr lang="en-US" altLang="zh-TW" i="1" dirty="0"/>
                  <a:t> t</a:t>
                </a:r>
                <a:r>
                  <a:rPr lang="en-US" altLang="zh-TW" dirty="0"/>
                  <a:t>; and</a:t>
                </a:r>
              </a:p>
              <a:p>
                <a:pPr>
                  <a:buFont typeface="Wingdings" pitchFamily="2" charset="2"/>
                  <a:buNone/>
                </a:pPr>
                <a:r>
                  <a:rPr lang="en-US" altLang="zh-TW" dirty="0"/>
                  <a:t>      </a:t>
                </a:r>
                <a:r>
                  <a:rPr lang="en-US" altLang="zh-TW" dirty="0" smtClean="0"/>
                  <a: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r>
                      <a:rPr lang="en-US">
                        <a:latin typeface="Cambria Math"/>
                      </a:rPr>
                      <m:t>=</m:t>
                    </m:r>
                  </m:oMath>
                </a14:m>
                <a:r>
                  <a:rPr lang="en-US" altLang="zh-TW" dirty="0"/>
                  <a:t>   </a:t>
                </a:r>
                <a:r>
                  <a:rPr lang="en-US" altLang="zh-TW" dirty="0" smtClean="0"/>
                  <a:t>    new </a:t>
                </a:r>
                <a:r>
                  <a:rPr lang="en-US" altLang="zh-TW" dirty="0"/>
                  <a:t>investment during period </a:t>
                </a:r>
                <a:r>
                  <a:rPr lang="en-US" altLang="zh-TW" i="1" dirty="0"/>
                  <a:t>t</a:t>
                </a:r>
                <a:r>
                  <a:rPr lang="en-US" altLang="zh-TW" dirty="0"/>
                  <a:t>.</a:t>
                </a:r>
              </a:p>
              <a:p>
                <a:r>
                  <a:rPr lang="en-US" dirty="0" smtClean="0"/>
                  <a:t> </a:t>
                </a:r>
                <a:r>
                  <a:rPr lang="en-US" dirty="0"/>
                  <a:t>In this context, the discounted cash-flow approach can be expressed </a:t>
                </a:r>
                <a:r>
                  <a:rPr lang="en-US" dirty="0" smtClean="0"/>
                  <a:t>as</a:t>
                </a:r>
              </a:p>
              <a:p>
                <a:endParaRPr lang="en-US" dirty="0"/>
              </a:p>
              <a:p>
                <a:endParaRPr lang="en-US" dirty="0" smtClean="0"/>
              </a:p>
              <a:p>
                <a:endParaRPr lang="en-US" dirty="0"/>
              </a:p>
              <a:p>
                <a:r>
                  <a:rPr lang="en-US" dirty="0"/>
                  <a:t>in which  is the stream of cash receipts by the firm and  is the stream of cash outlays of the firm.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20688"/>
                <a:ext cx="8229600" cy="5505475"/>
              </a:xfrm>
              <a:blipFill rotWithShape="1">
                <a:blip r:embed="rId3"/>
                <a:stretch>
                  <a:fillRect l="-741" t="-554"/>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887533822"/>
              </p:ext>
            </p:extLst>
          </p:nvPr>
        </p:nvGraphicFramePr>
        <p:xfrm>
          <a:off x="2843808" y="1457558"/>
          <a:ext cx="3096344" cy="774086"/>
        </p:xfrm>
        <a:graphic>
          <a:graphicData uri="http://schemas.openxmlformats.org/presentationml/2006/ole">
            <mc:AlternateContent xmlns:mc="http://schemas.openxmlformats.org/markup-compatibility/2006">
              <mc:Choice xmlns:v="urn:schemas-microsoft-com:vml" Requires="v">
                <p:oleObj spid="_x0000_s42004" name="Equation" r:id="rId4" imgW="1790700" imgH="444500" progId="Equation.DSMT4">
                  <p:embed/>
                </p:oleObj>
              </mc:Choice>
              <mc:Fallback>
                <p:oleObj name="Equation" r:id="rId4" imgW="1790700" imgH="4445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457558"/>
                        <a:ext cx="3096344" cy="774086"/>
                      </a:xfrm>
                      <a:prstGeom prst="rect">
                        <a:avLst/>
                      </a:prstGeom>
                      <a:noFill/>
                      <a:ln>
                        <a:noFill/>
                      </a:ln>
                    </p:spPr>
                  </p:pic>
                </p:oleObj>
              </mc:Fallback>
            </mc:AlternateContent>
          </a:graphicData>
        </a:graphic>
      </p:graphicFrame>
      <p:sp>
        <p:nvSpPr>
          <p:cNvPr id="5" name="TextBox 4"/>
          <p:cNvSpPr txBox="1"/>
          <p:nvPr/>
        </p:nvSpPr>
        <p:spPr>
          <a:xfrm>
            <a:off x="7566414" y="162835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(4.14)</a:t>
            </a: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27186246"/>
              </p:ext>
            </p:extLst>
          </p:nvPr>
        </p:nvGraphicFramePr>
        <p:xfrm>
          <a:off x="2987824" y="4077072"/>
          <a:ext cx="2681149" cy="720080"/>
        </p:xfrm>
        <a:graphic>
          <a:graphicData uri="http://schemas.openxmlformats.org/presentationml/2006/ole">
            <mc:AlternateContent xmlns:mc="http://schemas.openxmlformats.org/markup-compatibility/2006">
              <mc:Choice xmlns:v="urn:schemas-microsoft-com:vml" Requires="v">
                <p:oleObj spid="_x0000_s42005" name="Equation" r:id="rId6" imgW="1663700" imgH="444500" progId="Equation.DSMT4">
                  <p:embed/>
                </p:oleObj>
              </mc:Choice>
              <mc:Fallback>
                <p:oleObj name="Equation" r:id="rId6" imgW="1663700" imgH="4445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4077072"/>
                        <a:ext cx="2681149" cy="720080"/>
                      </a:xfrm>
                      <a:prstGeom prst="rect">
                        <a:avLst/>
                      </a:prstGeom>
                      <a:noFill/>
                    </p:spPr>
                  </p:pic>
                </p:oleObj>
              </mc:Fallback>
            </mc:AlternateContent>
          </a:graphicData>
        </a:graphic>
      </p:graphicFrame>
      <p:sp>
        <p:nvSpPr>
          <p:cNvPr id="9" name="TextBox 8"/>
          <p:cNvSpPr txBox="1"/>
          <p:nvPr/>
        </p:nvSpPr>
        <p:spPr>
          <a:xfrm>
            <a:off x="7566414" y="429309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(4.15)</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3316130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微軟正黑體" pitchFamily="34" charset="-120"/>
              </a:rPr>
              <a:t>Chapter Outline</a:t>
            </a:r>
          </a:p>
        </p:txBody>
      </p:sp>
      <p:sp>
        <p:nvSpPr>
          <p:cNvPr id="7171" name="Content Placeholder 2"/>
          <p:cNvSpPr>
            <a:spLocks noGrp="1"/>
          </p:cNvSpPr>
          <p:nvPr>
            <p:ph idx="1"/>
          </p:nvPr>
        </p:nvSpPr>
        <p:spPr/>
        <p:txBody>
          <a:bodyPr/>
          <a:lstStyle/>
          <a:p>
            <a:r>
              <a:rPr lang="en-US" i="1" smtClean="0">
                <a:ea typeface="微軟正黑體" pitchFamily="34" charset="-120"/>
              </a:rPr>
              <a:t>4.1 DISCOUNTED CASH-FLOW VALUATION THEORY</a:t>
            </a:r>
            <a:endParaRPr lang="en-US" smtClean="0">
              <a:ea typeface="微軟正黑體" pitchFamily="34" charset="-120"/>
            </a:endParaRPr>
          </a:p>
          <a:p>
            <a:r>
              <a:rPr lang="en-US" i="1" smtClean="0">
                <a:ea typeface="微軟正黑體" pitchFamily="34" charset="-120"/>
              </a:rPr>
              <a:t>4.2 BOND VALUATION</a:t>
            </a:r>
            <a:endParaRPr lang="en-US" smtClean="0">
              <a:ea typeface="微軟正黑體" pitchFamily="34" charset="-120"/>
            </a:endParaRPr>
          </a:p>
          <a:p>
            <a:r>
              <a:rPr lang="en-US" i="1" smtClean="0">
                <a:ea typeface="微軟正黑體" pitchFamily="34" charset="-120"/>
              </a:rPr>
              <a:t>4.2.1 Perpetuity</a:t>
            </a:r>
            <a:endParaRPr lang="en-US" smtClean="0">
              <a:ea typeface="微軟正黑體" pitchFamily="34" charset="-120"/>
            </a:endParaRPr>
          </a:p>
          <a:p>
            <a:r>
              <a:rPr lang="en-US" i="1" smtClean="0">
                <a:ea typeface="微軟正黑體" pitchFamily="34" charset="-120"/>
              </a:rPr>
              <a:t>4.2.2 Term Bonds</a:t>
            </a:r>
            <a:endParaRPr lang="en-US" smtClean="0">
              <a:ea typeface="微軟正黑體" pitchFamily="34" charset="-120"/>
            </a:endParaRPr>
          </a:p>
          <a:p>
            <a:r>
              <a:rPr lang="en-US" i="1" smtClean="0">
                <a:ea typeface="微軟正黑體" pitchFamily="34" charset="-120"/>
              </a:rPr>
              <a:t>4.3 COMMON-STOCK VALUATION</a:t>
            </a:r>
            <a:endParaRPr lang="en-US" smtClean="0">
              <a:ea typeface="微軟正黑體" pitchFamily="34" charset="-120"/>
            </a:endParaRPr>
          </a:p>
          <a:p>
            <a:r>
              <a:rPr lang="en-US" i="1" smtClean="0">
                <a:ea typeface="微軟正黑體" pitchFamily="34" charset="-120"/>
              </a:rPr>
              <a:t>4.4 M&amp;M VALUATION THEORY</a:t>
            </a:r>
            <a:endParaRPr lang="en-US" smtClean="0">
              <a:ea typeface="微軟正黑體" pitchFamily="34" charset="-120"/>
            </a:endParaRPr>
          </a:p>
          <a:p>
            <a:r>
              <a:rPr lang="en-US" i="1" smtClean="0">
                <a:ea typeface="微軟正黑體" pitchFamily="34" charset="-120"/>
              </a:rPr>
              <a:t>4.4.1 Review and Extension of M&amp;M Proposition I</a:t>
            </a:r>
            <a:endParaRPr lang="en-US" smtClean="0">
              <a:ea typeface="微軟正黑體" pitchFamily="34" charset="-120"/>
            </a:endParaRPr>
          </a:p>
          <a:p>
            <a:r>
              <a:rPr lang="en-US" i="1" smtClean="0">
                <a:ea typeface="微軟正黑體" pitchFamily="34" charset="-120"/>
              </a:rPr>
              <a:t>4.4.2 Miller’s Proposition on Debt and Taxes</a:t>
            </a:r>
            <a:endParaRPr lang="en-US" smtClean="0">
              <a:ea typeface="微軟正黑體" pitchFamily="34" charset="-120"/>
            </a:endParaRPr>
          </a:p>
          <a:p>
            <a:r>
              <a:rPr lang="en-US" i="1" smtClean="0">
                <a:ea typeface="微軟正黑體" pitchFamily="34" charset="-120"/>
              </a:rPr>
              <a:t>4.5 THE TAX REFORM ACT OF 1986 AND ITS IMPACT ON FIRM VALUE</a:t>
            </a:r>
            <a:endParaRPr lang="en-US" smtClean="0">
              <a:ea typeface="微軟正黑體" pitchFamily="34" charset="-120"/>
            </a:endParaRPr>
          </a:p>
          <a:p>
            <a:r>
              <a:rPr lang="en-US" i="1" smtClean="0">
                <a:ea typeface="微軟正黑體" pitchFamily="34" charset="-120"/>
              </a:rPr>
              <a:t>4.6 CORPORATE RESPONSE TO THE TAX REFORM ACT OF 1986</a:t>
            </a:r>
            <a:endParaRPr lang="en-US" smtClean="0">
              <a:ea typeface="微軟正黑體" pitchFamily="34" charset="-120"/>
            </a:endParaRPr>
          </a:p>
          <a:p>
            <a:r>
              <a:rPr lang="en-US" i="1" smtClean="0">
                <a:ea typeface="微軟正黑體" pitchFamily="34" charset="-120"/>
              </a:rPr>
              <a:t>4.7 CAPITAL ASSET PRICING MODEL</a:t>
            </a:r>
            <a:endParaRPr lang="en-US" smtClean="0">
              <a:ea typeface="微軟正黑體" pitchFamily="34" charset="-120"/>
            </a:endParaRPr>
          </a:p>
          <a:p>
            <a:r>
              <a:rPr lang="en-US" i="1" smtClean="0">
                <a:ea typeface="微軟正黑體" pitchFamily="34" charset="-120"/>
              </a:rPr>
              <a:t>4.8 OPTION VALUATION</a:t>
            </a:r>
            <a:endParaRPr lang="en-US" smtClean="0">
              <a:ea typeface="微軟正黑體" pitchFamily="34" charset="-120"/>
            </a:endParaRPr>
          </a:p>
          <a:p>
            <a:r>
              <a:rPr lang="en-US" i="1" smtClean="0">
                <a:ea typeface="微軟正黑體" pitchFamily="34" charset="-120"/>
              </a:rPr>
              <a:t>4.9 SUMMARY</a:t>
            </a:r>
            <a:endParaRPr lang="en-US" smtClean="0">
              <a:ea typeface="微軟正黑體" pitchFamily="34" charset="-120"/>
            </a:endParaRPr>
          </a:p>
          <a:p>
            <a:endParaRPr lang="en-US" sz="1600" smtClean="0">
              <a:ea typeface="微軟正黑體" pitchFamily="34" charset="-120"/>
            </a:endParaRPr>
          </a:p>
        </p:txBody>
      </p:sp>
      <p:sp>
        <p:nvSpPr>
          <p:cNvPr id="2" name="Slide Number Placeholder 1"/>
          <p:cNvSpPr>
            <a:spLocks noGrp="1"/>
          </p:cNvSpPr>
          <p:nvPr>
            <p:ph type="sldNum" sz="quarter" idx="11"/>
          </p:nvPr>
        </p:nvSpPr>
        <p:spPr/>
        <p:txBody>
          <a:bodyPr/>
          <a:lstStyle/>
          <a:p>
            <a:pPr>
              <a:defRPr/>
            </a:pPr>
            <a:fld id="{096C773D-AEFE-46FE-8D0E-2F98956412E0}" type="slidenum">
              <a:rPr lang="en-US" altLang="zh-TW" smtClean="0">
                <a:solidFill>
                  <a:schemeClr val="accent6">
                    <a:lumMod val="20000"/>
                    <a:lumOff val="80000"/>
                  </a:schemeClr>
                </a:solidFill>
              </a:rPr>
              <a:pPr>
                <a:defRPr/>
              </a:pPr>
              <a:t>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179388" y="908720"/>
                <a:ext cx="8785100" cy="4536503"/>
              </a:xfrm>
            </p:spPr>
            <p:txBody>
              <a:bodyPr/>
              <a:lstStyle/>
              <a:p>
                <a:r>
                  <a:rPr lang="en-US" dirty="0"/>
                  <a:t>The </a:t>
                </a:r>
                <a:r>
                  <a:rPr lang="en-US" b="1" dirty="0"/>
                  <a:t>investment-opportunities approach</a:t>
                </a:r>
                <a:r>
                  <a:rPr lang="en-US" dirty="0"/>
                  <a:t> seems in some ways the most natural approach from the standpoint of an investor</a:t>
                </a:r>
                <a:r>
                  <a:rPr lang="en-US" dirty="0" smtClean="0"/>
                  <a:t>.</a:t>
                </a:r>
              </a:p>
              <a:p>
                <a:r>
                  <a:rPr lang="en-US" dirty="0"/>
                  <a:t>This approach takes into account the ability of the firm’s management to issue securities at “normal” market rates of return and invest in the opportunities, providing a rate higher than the normal rate of return. </a:t>
                </a:r>
                <a:endParaRPr lang="en-US" dirty="0" smtClean="0"/>
              </a:p>
              <a:p>
                <a:r>
                  <a:rPr lang="en-US" dirty="0"/>
                  <a:t>M&amp;M develop from this framework the following expression, which they show can also be derived from Equation (4.14</a:t>
                </a:r>
                <a:r>
                  <a:rPr lang="en-US" dirty="0" smtClean="0"/>
                  <a:t>):</a:t>
                </a:r>
              </a:p>
              <a:p>
                <a:endParaRPr lang="en-US" altLang="zh-TW" dirty="0"/>
              </a:p>
              <a:p>
                <a:endParaRPr lang="en-US" altLang="zh-TW" dirty="0" smtClean="0"/>
              </a:p>
              <a:p>
                <a:endParaRPr lang="en-US" altLang="zh-TW" dirty="0"/>
              </a:p>
              <a:p>
                <a:r>
                  <a:rPr lang="en-US" dirty="0"/>
                  <a:t>in which </a:t>
                </a:r>
                <a14:m>
                  <m:oMath xmlns:m="http://schemas.openxmlformats.org/officeDocument/2006/math">
                    <m:sSub>
                      <m:sSubPr>
                        <m:ctrlPr>
                          <a:rPr lang="en-US" i="1">
                            <a:latin typeface="Cambria Math"/>
                          </a:rPr>
                        </m:ctrlPr>
                      </m:sSubPr>
                      <m:e>
                        <m:r>
                          <a:rPr lang="en-US" i="1">
                            <a:latin typeface="Cambria Math"/>
                          </a:rPr>
                          <m:t>𝑋</m:t>
                        </m:r>
                      </m:e>
                      <m:sub>
                        <m:r>
                          <a:rPr lang="en-US">
                            <a:latin typeface="Cambria Math"/>
                          </a:rPr>
                          <m:t>0</m:t>
                        </m:r>
                      </m:sub>
                    </m:sSub>
                  </m:oMath>
                </a14:m>
                <a:r>
                  <a:rPr lang="en-US" dirty="0"/>
                  <a:t> is the perpetual net operation earning and </a:t>
                </a:r>
                <a14:m>
                  <m:oMath xmlns:m="http://schemas.openxmlformats.org/officeDocument/2006/math">
                    <m:sSubSup>
                      <m:sSubSupPr>
                        <m:ctrlPr>
                          <a:rPr lang="en-US" i="1">
                            <a:latin typeface="Cambria Math"/>
                          </a:rPr>
                        </m:ctrlPr>
                      </m:sSubSupPr>
                      <m:e>
                        <m:r>
                          <a:rPr lang="en-US" i="1">
                            <a:latin typeface="Cambria Math"/>
                          </a:rPr>
                          <m:t>𝑘</m:t>
                        </m:r>
                      </m:e>
                      <m:sub>
                        <m:r>
                          <a:rPr lang="en-US" i="1">
                            <a:latin typeface="Cambria Math"/>
                          </a:rPr>
                          <m:t>𝑡</m:t>
                        </m:r>
                      </m:sub>
                      <m:sup>
                        <m:r>
                          <a:rPr lang="en-US">
                            <a:latin typeface="Cambria Math"/>
                          </a:rPr>
                          <m:t>∗</m:t>
                        </m:r>
                      </m:sup>
                    </m:sSubSup>
                  </m:oMath>
                </a14:m>
                <a:r>
                  <a:rPr lang="en-US" dirty="0"/>
                  <a:t> is the “higher than normal” rate of return on new investment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oMath>
                </a14:m>
                <a:r>
                  <a:rPr lang="en-US" dirty="0"/>
                  <a:t>.</a:t>
                </a:r>
              </a:p>
              <a:p>
                <a:endParaRPr lang="en-US" altLang="zh-TW" dirty="0" smtClean="0"/>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179388" y="908720"/>
                <a:ext cx="8785100" cy="4536503"/>
              </a:xfrm>
              <a:blipFill rotWithShape="1">
                <a:blip r:embed="rId3"/>
                <a:stretch>
                  <a:fillRect l="-69" t="-672"/>
                </a:stretch>
              </a:blipFill>
            </p:spPr>
            <p:txBody>
              <a:bodyPr/>
              <a:lstStyle/>
              <a:p>
                <a:r>
                  <a:rPr lang="en-US">
                    <a:noFill/>
                  </a:rPr>
                  <a:t> </a:t>
                </a:r>
              </a:p>
            </p:txBody>
          </p:sp>
        </mc:Fallback>
      </mc:AlternateContent>
      <p:sp>
        <p:nvSpPr>
          <p:cNvPr id="23556"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8"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9" name="Object 6"/>
          <p:cNvGraphicFramePr>
            <a:graphicFrameLocks noChangeAspect="1"/>
          </p:cNvGraphicFramePr>
          <p:nvPr>
            <p:extLst>
              <p:ext uri="{D42A27DB-BD31-4B8C-83A1-F6EECF244321}">
                <p14:modId xmlns:p14="http://schemas.microsoft.com/office/powerpoint/2010/main" val="3838435075"/>
              </p:ext>
            </p:extLst>
          </p:nvPr>
        </p:nvGraphicFramePr>
        <p:xfrm>
          <a:off x="2699792" y="3444371"/>
          <a:ext cx="2916324" cy="874032"/>
        </p:xfrm>
        <a:graphic>
          <a:graphicData uri="http://schemas.openxmlformats.org/presentationml/2006/ole">
            <mc:AlternateContent xmlns:mc="http://schemas.openxmlformats.org/markup-compatibility/2006">
              <mc:Choice xmlns:v="urn:schemas-microsoft-com:vml" Requires="v">
                <p:oleObj spid="_x0000_s23592" name="Equation" r:id="rId4" imgW="1524000" imgH="457200" progId="Equation.DSMT4">
                  <p:embed/>
                </p:oleObj>
              </mc:Choice>
              <mc:Fallback>
                <p:oleObj name="Equation" r:id="rId4" imgW="1524000" imgH="4572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444371"/>
                        <a:ext cx="2916324" cy="874032"/>
                      </a:xfrm>
                      <a:prstGeom prst="rect">
                        <a:avLst/>
                      </a:prstGeom>
                      <a:noFill/>
                      <a:ln>
                        <a:noFill/>
                      </a:ln>
                      <a:extLst/>
                    </p:spPr>
                  </p:pic>
                </p:oleObj>
              </mc:Fallback>
            </mc:AlternateContent>
          </a:graphicData>
        </a:graphic>
      </p:graphicFrame>
      <p:sp>
        <p:nvSpPr>
          <p:cNvPr id="23560" name="Rectangle 9"/>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TextBox 10"/>
          <p:cNvSpPr txBox="1"/>
          <p:nvPr/>
        </p:nvSpPr>
        <p:spPr>
          <a:xfrm>
            <a:off x="7352957" y="3717032"/>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(4.16)</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048672"/>
          </a:xfrm>
        </p:spPr>
        <p:txBody>
          <a:bodyPr/>
          <a:lstStyle/>
          <a:p>
            <a:r>
              <a:rPr lang="en-US" dirty="0"/>
              <a:t>An important variable for security analysis is a firm’s price/earning (P/E) ratio (or earnings multiple), defined </a:t>
            </a:r>
            <a:r>
              <a:rPr lang="en-US" dirty="0" smtClean="0"/>
              <a:t>as</a:t>
            </a:r>
          </a:p>
          <a:p>
            <a:endParaRPr lang="en-US" dirty="0"/>
          </a:p>
          <a:p>
            <a:pPr marL="0" indent="0">
              <a:buNone/>
            </a:pPr>
            <a:endParaRPr lang="en-US" dirty="0"/>
          </a:p>
          <a:p>
            <a:r>
              <a:rPr lang="en-US" dirty="0"/>
              <a:t>Conceptually the P/E ratio is determined by three factors: </a:t>
            </a:r>
            <a:endParaRPr lang="en-US" dirty="0" smtClean="0"/>
          </a:p>
          <a:p>
            <a:pPr marL="0" indent="0">
              <a:buNone/>
            </a:pPr>
            <a:r>
              <a:rPr lang="en-US" dirty="0" smtClean="0"/>
              <a:t>	(</a:t>
            </a:r>
            <a:r>
              <a:rPr lang="en-US" dirty="0"/>
              <a:t>1) the investor’s required rate of return (</a:t>
            </a:r>
            <a:r>
              <a:rPr lang="en-US" i="1" dirty="0"/>
              <a:t>K</a:t>
            </a:r>
            <a:r>
              <a:rPr lang="en-US" dirty="0"/>
              <a:t>), </a:t>
            </a:r>
            <a:endParaRPr lang="en-US" dirty="0" smtClean="0"/>
          </a:p>
          <a:p>
            <a:pPr marL="0" indent="0">
              <a:buNone/>
            </a:pPr>
            <a:r>
              <a:rPr lang="en-US" dirty="0" smtClean="0"/>
              <a:t>	(</a:t>
            </a:r>
            <a:r>
              <a:rPr lang="en-US" dirty="0"/>
              <a:t>2) the retention ratio of the firm’s earning, </a:t>
            </a:r>
            <a:r>
              <a:rPr lang="en-US" i="1" dirty="0"/>
              <a:t>b</a:t>
            </a:r>
            <a:r>
              <a:rPr lang="en-US" dirty="0"/>
              <a:t>, where </a:t>
            </a:r>
            <a:r>
              <a:rPr lang="en-US" i="1" dirty="0"/>
              <a:t>b</a:t>
            </a:r>
            <a:r>
              <a:rPr lang="en-US" dirty="0"/>
              <a:t> is equal to 1 minus </a:t>
            </a:r>
            <a:r>
              <a:rPr lang="en-US" dirty="0" smtClean="0"/>
              <a:t>	      the </a:t>
            </a:r>
            <a:r>
              <a:rPr lang="en-US" dirty="0"/>
              <a:t>dividend payout </a:t>
            </a:r>
            <a:r>
              <a:rPr lang="en-US" dirty="0" smtClean="0"/>
              <a:t>ratio</a:t>
            </a:r>
          </a:p>
          <a:p>
            <a:pPr marL="0" indent="0">
              <a:buNone/>
            </a:pPr>
            <a:r>
              <a:rPr lang="en-US" dirty="0" smtClean="0"/>
              <a:t>	(</a:t>
            </a:r>
            <a:r>
              <a:rPr lang="en-US" dirty="0"/>
              <a:t>3) the firm’s expected return on investment (</a:t>
            </a:r>
            <a:r>
              <a:rPr lang="en-US" i="1" dirty="0"/>
              <a:t>r</a:t>
            </a:r>
            <a:r>
              <a:rPr lang="en-US" dirty="0"/>
              <a:t>). </a:t>
            </a:r>
            <a:endParaRPr lang="en-US" dirty="0" smtClean="0"/>
          </a:p>
          <a:p>
            <a:r>
              <a:rPr lang="en-US" dirty="0" smtClean="0"/>
              <a:t>Using </a:t>
            </a:r>
            <a:r>
              <a:rPr lang="en-US" dirty="0"/>
              <a:t>the constant-growth model (Equation 4.10</a:t>
            </a:r>
            <a:r>
              <a:rPr lang="en-US" dirty="0" smtClean="0"/>
              <a:t>):</a:t>
            </a:r>
          </a:p>
          <a:p>
            <a:endParaRPr lang="en-US" dirty="0"/>
          </a:p>
          <a:p>
            <a:endParaRPr lang="en-US" dirty="0" smtClean="0"/>
          </a:p>
          <a:p>
            <a:endParaRPr lang="en-US" dirty="0"/>
          </a:p>
          <a:p>
            <a:endParaRPr lang="en-US" dirty="0" smtClean="0"/>
          </a:p>
          <a:p>
            <a:endParaRPr lang="en-US" dirty="0"/>
          </a:p>
          <a:p>
            <a:r>
              <a:rPr lang="en-US" dirty="0"/>
              <a:t>In the above relationship a direct relationship has been identified between P/E ratio and discount cash-flow valuation model</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89899371"/>
              </p:ext>
            </p:extLst>
          </p:nvPr>
        </p:nvGraphicFramePr>
        <p:xfrm>
          <a:off x="6084168" y="3467230"/>
          <a:ext cx="1512168" cy="2227349"/>
        </p:xfrm>
        <a:graphic>
          <a:graphicData uri="http://schemas.openxmlformats.org/presentationml/2006/ole">
            <mc:AlternateContent xmlns:mc="http://schemas.openxmlformats.org/markup-compatibility/2006">
              <mc:Choice xmlns:v="urn:schemas-microsoft-com:vml" Requires="v">
                <p:oleObj spid="_x0000_s44057" name="Equation" r:id="rId3" imgW="901700" imgH="1333500" progId="Equation.DSMT4">
                  <p:embed/>
                </p:oleObj>
              </mc:Choice>
              <mc:Fallback>
                <p:oleObj name="Equation" r:id="rId3" imgW="901700" imgH="13335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467230"/>
                        <a:ext cx="1512168" cy="2227349"/>
                      </a:xfrm>
                      <a:prstGeom prst="rect">
                        <a:avLst/>
                      </a:prstGeom>
                      <a:noFill/>
                      <a:ln>
                        <a:noFill/>
                      </a:ln>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98446688"/>
              </p:ext>
            </p:extLst>
          </p:nvPr>
        </p:nvGraphicFramePr>
        <p:xfrm>
          <a:off x="2915816" y="1124744"/>
          <a:ext cx="2865919" cy="648072"/>
        </p:xfrm>
        <a:graphic>
          <a:graphicData uri="http://schemas.openxmlformats.org/presentationml/2006/ole">
            <mc:AlternateContent xmlns:mc="http://schemas.openxmlformats.org/markup-compatibility/2006">
              <mc:Choice xmlns:v="urn:schemas-microsoft-com:vml" Requires="v">
                <p:oleObj spid="_x0000_s44058" name="Equation" r:id="rId5" imgW="1892300" imgH="431800" progId="Equation.DSMT4">
                  <p:embed/>
                </p:oleObj>
              </mc:Choice>
              <mc:Fallback>
                <p:oleObj name="Equation" r:id="rId5" imgW="18923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124744"/>
                        <a:ext cx="2865919" cy="648072"/>
                      </a:xfrm>
                      <a:prstGeom prst="rect">
                        <a:avLst/>
                      </a:prstGeom>
                      <a:noFill/>
                    </p:spPr>
                  </p:pic>
                </p:oleObj>
              </mc:Fallback>
            </mc:AlternateContent>
          </a:graphicData>
        </a:graphic>
      </p:graphicFrame>
      <p:sp>
        <p:nvSpPr>
          <p:cNvPr id="7" name="TextBox 6"/>
          <p:cNvSpPr txBox="1"/>
          <p:nvPr/>
        </p:nvSpPr>
        <p:spPr>
          <a:xfrm>
            <a:off x="8028384" y="436510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(4.17)</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97889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9" name="Rectangle 3"/>
              <p:cNvSpPr>
                <a:spLocks noGrp="1" noChangeArrowheads="1"/>
              </p:cNvSpPr>
              <p:nvPr>
                <p:ph idx="1"/>
              </p:nvPr>
            </p:nvSpPr>
            <p:spPr>
              <a:xfrm>
                <a:off x="179388" y="404665"/>
                <a:ext cx="8713787" cy="6192986"/>
              </a:xfrm>
            </p:spPr>
            <p:txBody>
              <a:bodyPr/>
              <a:lstStyle/>
              <a:p>
                <a:r>
                  <a:rPr lang="en-US" dirty="0"/>
                  <a:t> The </a:t>
                </a:r>
                <a:r>
                  <a:rPr lang="en-US" b="1" dirty="0"/>
                  <a:t>stream-of-dividends approach </a:t>
                </a:r>
                <a:r>
                  <a:rPr lang="en-US" dirty="0"/>
                  <a:t>has been by far the most popular in the literature of valuation; it was developed in the pre-M&amp;M period</a:t>
                </a:r>
                <a:r>
                  <a:rPr lang="en-US" dirty="0" smtClean="0"/>
                  <a:t>.</a:t>
                </a:r>
              </a:p>
              <a:p>
                <a:r>
                  <a:rPr lang="en-US" dirty="0"/>
                  <a:t>Assuming an infinite time horizon, this approach defines the current market price of a share of common stock as equal to the discounted present value of all future dividends</a:t>
                </a:r>
                <a:r>
                  <a:rPr lang="en-US" dirty="0" smtClean="0"/>
                  <a:t>:</a:t>
                </a:r>
              </a:p>
              <a:p>
                <a:endParaRPr lang="en-US" dirty="0"/>
              </a:p>
              <a:p>
                <a:r>
                  <a:rPr lang="en-US" dirty="0"/>
                  <a:t>Restating in terms of total market value</a:t>
                </a:r>
                <a:r>
                  <a:rPr lang="en-US" dirty="0" smtClean="0"/>
                  <a:t>:</a:t>
                </a:r>
              </a:p>
              <a:p>
                <a:endParaRPr lang="en-US" dirty="0"/>
              </a:p>
              <a:p>
                <a:endParaRPr lang="en-US" dirty="0" smtClean="0"/>
              </a:p>
              <a:p>
                <a:r>
                  <a:rPr lang="en-US" dirty="0"/>
                  <a:t>With no outside financing, it can be seen that  and</a:t>
                </a:r>
              </a:p>
              <a:p>
                <a:endParaRPr lang="en-US" dirty="0"/>
              </a:p>
              <a:p>
                <a:endParaRPr lang="en-US" dirty="0" smtClean="0"/>
              </a:p>
              <a:p>
                <a:r>
                  <a:rPr lang="en-US" dirty="0"/>
                  <a:t>With outside financing through the issuance of shares of new common stock, it can be shown </a:t>
                </a:r>
                <a:r>
                  <a:rPr lang="en-US" dirty="0" smtClean="0"/>
                  <a:t>that</a:t>
                </a:r>
              </a:p>
              <a:p>
                <a:endParaRPr lang="en-US" dirty="0"/>
              </a:p>
              <a:p>
                <a:endParaRPr lang="en-US" dirty="0" smtClean="0"/>
              </a:p>
              <a:p>
                <a:r>
                  <a:rPr lang="en-US" dirty="0"/>
                  <a:t>in which </a:t>
                </a:r>
                <a14:m>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𝑡</m:t>
                        </m:r>
                        <m:r>
                          <a:rPr lang="en-US">
                            <a:latin typeface="Cambria Math"/>
                          </a:rPr>
                          <m:t>+1</m:t>
                        </m:r>
                      </m:sub>
                    </m:sSub>
                  </m:oMath>
                </a14:m>
                <a:r>
                  <a:rPr lang="en-US" dirty="0"/>
                  <a:t> is the number of new shares issued at price </a:t>
                </a:r>
                <a14:m>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𝑡</m:t>
                        </m:r>
                        <m:r>
                          <a:rPr lang="en-US">
                            <a:latin typeface="Cambria Math"/>
                          </a:rPr>
                          <m:t>+1</m:t>
                        </m:r>
                      </m:sub>
                    </m:sSub>
                  </m:oMath>
                </a14:m>
                <a:r>
                  <a:rPr lang="en-US" dirty="0"/>
                  <a:t>. </a:t>
                </a:r>
              </a:p>
              <a:p>
                <a:endParaRPr lang="en-US" dirty="0"/>
              </a:p>
              <a:p>
                <a:endParaRPr lang="en-US" altLang="zh-TW" dirty="0" smtClean="0"/>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179388" y="404665"/>
                <a:ext cx="8713787" cy="6192986"/>
              </a:xfrm>
              <a:blipFill rotWithShape="1">
                <a:blip r:embed="rId3"/>
                <a:stretch>
                  <a:fillRect l="-70" t="-492" r="-210"/>
                </a:stretch>
              </a:blipFill>
            </p:spPr>
            <p:txBody>
              <a:bodyPr/>
              <a:lstStyle/>
              <a:p>
                <a:r>
                  <a:rPr lang="en-US">
                    <a:noFill/>
                  </a:rPr>
                  <a:t> </a:t>
                </a:r>
              </a:p>
            </p:txBody>
          </p:sp>
        </mc:Fallback>
      </mc:AlternateContent>
      <p:sp>
        <p:nvSpPr>
          <p:cNvPr id="2458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1" name="Object 4"/>
          <p:cNvGraphicFramePr>
            <a:graphicFrameLocks noChangeAspect="1"/>
          </p:cNvGraphicFramePr>
          <p:nvPr>
            <p:extLst>
              <p:ext uri="{D42A27DB-BD31-4B8C-83A1-F6EECF244321}">
                <p14:modId xmlns:p14="http://schemas.microsoft.com/office/powerpoint/2010/main" val="281050809"/>
              </p:ext>
            </p:extLst>
          </p:nvPr>
        </p:nvGraphicFramePr>
        <p:xfrm>
          <a:off x="3545954" y="1700808"/>
          <a:ext cx="2266644" cy="760731"/>
        </p:xfrm>
        <a:graphic>
          <a:graphicData uri="http://schemas.openxmlformats.org/presentationml/2006/ole">
            <mc:AlternateContent xmlns:mc="http://schemas.openxmlformats.org/markup-compatibility/2006">
              <mc:Choice xmlns:v="urn:schemas-microsoft-com:vml" Requires="v">
                <p:oleObj spid="_x0000_s24648" name="Equation" r:id="rId4" imgW="1333500" imgH="444500" progId="Equation.DSMT4">
                  <p:embed/>
                </p:oleObj>
              </mc:Choice>
              <mc:Fallback>
                <p:oleObj name="Equation" r:id="rId4" imgW="1333500" imgH="4445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954" y="1700808"/>
                        <a:ext cx="2266644" cy="760731"/>
                      </a:xfrm>
                      <a:prstGeom prst="rect">
                        <a:avLst/>
                      </a:prstGeom>
                      <a:noFill/>
                      <a:ln>
                        <a:noFill/>
                      </a:ln>
                      <a:extLst/>
                    </p:spPr>
                  </p:pic>
                </p:oleObj>
              </mc:Fallback>
            </mc:AlternateContent>
          </a:graphicData>
        </a:graphic>
      </p:graphicFrame>
      <p:sp>
        <p:nvSpPr>
          <p:cNvPr id="24582"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3" name="Object 6"/>
          <p:cNvGraphicFramePr>
            <a:graphicFrameLocks noChangeAspect="1"/>
          </p:cNvGraphicFramePr>
          <p:nvPr>
            <p:extLst>
              <p:ext uri="{D42A27DB-BD31-4B8C-83A1-F6EECF244321}">
                <p14:modId xmlns:p14="http://schemas.microsoft.com/office/powerpoint/2010/main" val="1914634843"/>
              </p:ext>
            </p:extLst>
          </p:nvPr>
        </p:nvGraphicFramePr>
        <p:xfrm>
          <a:off x="3383917" y="2708920"/>
          <a:ext cx="2376165" cy="769981"/>
        </p:xfrm>
        <a:graphic>
          <a:graphicData uri="http://schemas.openxmlformats.org/presentationml/2006/ole">
            <mc:AlternateContent xmlns:mc="http://schemas.openxmlformats.org/markup-compatibility/2006">
              <mc:Choice xmlns:v="urn:schemas-microsoft-com:vml" Requires="v">
                <p:oleObj spid="_x0000_s24649" name="Equation" r:id="rId6" imgW="1384300" imgH="444500" progId="Equation.DSMT4">
                  <p:embed/>
                </p:oleObj>
              </mc:Choice>
              <mc:Fallback>
                <p:oleObj name="Equation" r:id="rId6" imgW="1384300" imgH="4445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3917" y="2708920"/>
                        <a:ext cx="2376165" cy="769981"/>
                      </a:xfrm>
                      <a:prstGeom prst="rect">
                        <a:avLst/>
                      </a:prstGeom>
                      <a:noFill/>
                      <a:ln>
                        <a:noFill/>
                      </a:ln>
                      <a:extLst/>
                    </p:spPr>
                  </p:pic>
                </p:oleObj>
              </mc:Fallback>
            </mc:AlternateContent>
          </a:graphicData>
        </a:graphic>
      </p:graphicFrame>
      <p:sp>
        <p:nvSpPr>
          <p:cNvPr id="24584"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5" name="Object 8"/>
          <p:cNvGraphicFramePr>
            <a:graphicFrameLocks noChangeAspect="1"/>
          </p:cNvGraphicFramePr>
          <p:nvPr>
            <p:extLst>
              <p:ext uri="{D42A27DB-BD31-4B8C-83A1-F6EECF244321}">
                <p14:modId xmlns:p14="http://schemas.microsoft.com/office/powerpoint/2010/main" val="1588163773"/>
              </p:ext>
            </p:extLst>
          </p:nvPr>
        </p:nvGraphicFramePr>
        <p:xfrm>
          <a:off x="3203848" y="3861048"/>
          <a:ext cx="2736304" cy="743326"/>
        </p:xfrm>
        <a:graphic>
          <a:graphicData uri="http://schemas.openxmlformats.org/presentationml/2006/ole">
            <mc:AlternateContent xmlns:mc="http://schemas.openxmlformats.org/markup-compatibility/2006">
              <mc:Choice xmlns:v="urn:schemas-microsoft-com:vml" Requires="v">
                <p:oleObj spid="_x0000_s24650" name="Equation" r:id="rId8" imgW="1651000" imgH="444500" progId="Equation.DSMT4">
                  <p:embed/>
                </p:oleObj>
              </mc:Choice>
              <mc:Fallback>
                <p:oleObj name="Equation" r:id="rId8" imgW="1651000" imgH="4445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3861048"/>
                        <a:ext cx="2736304" cy="743326"/>
                      </a:xfrm>
                      <a:prstGeom prst="rect">
                        <a:avLst/>
                      </a:prstGeom>
                      <a:noFill/>
                      <a:ln>
                        <a:noFill/>
                      </a:ln>
                      <a:extLst/>
                    </p:spPr>
                  </p:pic>
                </p:oleObj>
              </mc:Fallback>
            </mc:AlternateContent>
          </a:graphicData>
        </a:graphic>
      </p:graphicFrame>
      <p:sp>
        <p:nvSpPr>
          <p:cNvPr id="24586" name="Rectangle 11"/>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7" name="Object 10"/>
          <p:cNvGraphicFramePr>
            <a:graphicFrameLocks noChangeAspect="1"/>
          </p:cNvGraphicFramePr>
          <p:nvPr>
            <p:extLst>
              <p:ext uri="{D42A27DB-BD31-4B8C-83A1-F6EECF244321}">
                <p14:modId xmlns:p14="http://schemas.microsoft.com/office/powerpoint/2010/main" val="3913020271"/>
              </p:ext>
            </p:extLst>
          </p:nvPr>
        </p:nvGraphicFramePr>
        <p:xfrm>
          <a:off x="2627784" y="5169110"/>
          <a:ext cx="4320480" cy="780170"/>
        </p:xfrm>
        <a:graphic>
          <a:graphicData uri="http://schemas.openxmlformats.org/presentationml/2006/ole">
            <mc:AlternateContent xmlns:mc="http://schemas.openxmlformats.org/markup-compatibility/2006">
              <mc:Choice xmlns:v="urn:schemas-microsoft-com:vml" Requires="v">
                <p:oleObj spid="_x0000_s24651" name="Equation" r:id="rId10" imgW="2476500" imgH="444500" progId="Equation.DSMT4">
                  <p:embed/>
                </p:oleObj>
              </mc:Choice>
              <mc:Fallback>
                <p:oleObj name="Equation" r:id="rId10" imgW="2476500" imgH="4445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5169110"/>
                        <a:ext cx="4320480" cy="780170"/>
                      </a:xfrm>
                      <a:prstGeom prst="rect">
                        <a:avLst/>
                      </a:prstGeom>
                      <a:noFill/>
                      <a:ln>
                        <a:noFill/>
                      </a:ln>
                      <a:extLst/>
                    </p:spPr>
                  </p:pic>
                </p:oleObj>
              </mc:Fallback>
            </mc:AlternateContent>
          </a:graphicData>
        </a:graphic>
      </p:graphicFrame>
      <p:sp>
        <p:nvSpPr>
          <p:cNvPr id="13" name="TextBox 12"/>
          <p:cNvSpPr txBox="1"/>
          <p:nvPr/>
        </p:nvSpPr>
        <p:spPr>
          <a:xfrm>
            <a:off x="7812360" y="1916832"/>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(4.18)</a:t>
            </a:r>
          </a:p>
        </p:txBody>
      </p:sp>
      <p:sp>
        <p:nvSpPr>
          <p:cNvPr id="15" name="TextBox 14"/>
          <p:cNvSpPr txBox="1"/>
          <p:nvPr/>
        </p:nvSpPr>
        <p:spPr>
          <a:xfrm>
            <a:off x="7812360" y="298891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(4.19)</a:t>
            </a:r>
          </a:p>
        </p:txBody>
      </p:sp>
      <p:sp>
        <p:nvSpPr>
          <p:cNvPr id="16" name="TextBox 15"/>
          <p:cNvSpPr txBox="1"/>
          <p:nvPr/>
        </p:nvSpPr>
        <p:spPr>
          <a:xfrm>
            <a:off x="7812360" y="5115570"/>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(4.20)</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Rectangle 3"/>
              <p:cNvSpPr>
                <a:spLocks noGrp="1" noChangeArrowheads="1"/>
              </p:cNvSpPr>
              <p:nvPr>
                <p:ph idx="1"/>
              </p:nvPr>
            </p:nvSpPr>
            <p:spPr>
              <a:xfrm>
                <a:off x="179388" y="476671"/>
                <a:ext cx="8713787" cy="6120979"/>
              </a:xfrm>
            </p:spPr>
            <p:txBody>
              <a:bodyPr/>
              <a:lstStyle/>
              <a:p>
                <a:r>
                  <a:rPr lang="en-US" dirty="0"/>
                  <a:t>For the infinite horizon, the value of the firm is equal to the investments it makes and the new capital it raises, </a:t>
                </a:r>
                <a:r>
                  <a:rPr lang="en-US" dirty="0" smtClean="0"/>
                  <a:t>or</a:t>
                </a:r>
              </a:p>
              <a:p>
                <a:endParaRPr lang="en-US" dirty="0" smtClean="0"/>
              </a:p>
              <a:p>
                <a:endParaRPr lang="en-US" dirty="0"/>
              </a:p>
              <a:p>
                <a:r>
                  <a:rPr lang="en-US" dirty="0" smtClean="0"/>
                  <a:t>Thus, </a:t>
                </a:r>
                <a:r>
                  <a:rPr lang="en-US" dirty="0"/>
                  <a:t>Equation (4.20) can also be written </a:t>
                </a:r>
                <a:r>
                  <a:rPr lang="en-US" dirty="0" smtClean="0"/>
                  <a:t>as</a:t>
                </a:r>
              </a:p>
              <a:p>
                <a:endParaRPr lang="en-US" dirty="0"/>
              </a:p>
              <a:p>
                <a:endParaRPr lang="en-US" dirty="0" smtClean="0"/>
              </a:p>
              <a:p>
                <a:endParaRPr lang="en-US" dirty="0" smtClean="0"/>
              </a:p>
              <a:p>
                <a:r>
                  <a:rPr lang="en-US" dirty="0"/>
                  <a:t>M&amp;M also developed the </a:t>
                </a:r>
                <a:r>
                  <a:rPr lang="en-US" b="1" dirty="0"/>
                  <a:t>stream-earnings approach,</a:t>
                </a:r>
                <a:r>
                  <a:rPr lang="en-US" dirty="0"/>
                  <a:t> which takes account of the fact that additional capital must be acquired at some cost in order to maintain the stream of future earnings at its current level. </a:t>
                </a:r>
                <a:endParaRPr lang="en-US" dirty="0" smtClean="0"/>
              </a:p>
              <a:p>
                <a:r>
                  <a:rPr lang="en-US" dirty="0" smtClean="0"/>
                  <a:t>The </a:t>
                </a:r>
                <a:r>
                  <a:rPr lang="en-US" dirty="0"/>
                  <a:t>capital to be raised is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𝑡</m:t>
                        </m:r>
                      </m:sub>
                    </m:sSub>
                  </m:oMath>
                </a14:m>
                <a:r>
                  <a:rPr lang="en-US" dirty="0"/>
                  <a:t> and its cost is </a:t>
                </a:r>
                <a:r>
                  <a:rPr lang="en-US" i="1" dirty="0"/>
                  <a:t>K</a:t>
                </a:r>
                <a:r>
                  <a:rPr lang="en-US" dirty="0"/>
                  <a:t>% per period thereafter; thus, the current value of the firm under this approach can be stated </a:t>
                </a:r>
                <a:r>
                  <a:rPr lang="en-US" dirty="0" smtClean="0"/>
                  <a:t>as</a:t>
                </a:r>
                <a:r>
                  <a:rPr lang="en-US" i="1" dirty="0" smtClean="0"/>
                  <a:t> Equation (4.20) above.</a:t>
                </a:r>
                <a:endParaRPr lang="en-US" i="1" dirty="0"/>
              </a:p>
              <a:p>
                <a:endParaRPr lang="en-US" dirty="0"/>
              </a:p>
              <a:p>
                <a:pPr>
                  <a:buFont typeface="Wingdings" pitchFamily="2" charset="2"/>
                  <a:buNone/>
                </a:pPr>
                <a:endParaRPr lang="en-US" altLang="zh-TW" dirty="0" smtClean="0"/>
              </a:p>
              <a:p>
                <a:pPr>
                  <a:buFont typeface="Wingdings" pitchFamily="2" charset="2"/>
                  <a:buNone/>
                </a:pPr>
                <a:endParaRPr lang="en-US" altLang="zh-TW" dirty="0" smtClean="0"/>
              </a:p>
            </p:txBody>
          </p:sp>
        </mc:Choice>
        <mc:Fallback xmlns="">
          <p:sp>
            <p:nvSpPr>
              <p:cNvPr id="25603" name="Rectangle 3"/>
              <p:cNvSpPr>
                <a:spLocks noGrp="1" noRot="1" noChangeAspect="1" noMove="1" noResize="1" noEditPoints="1" noAdjustHandles="1" noChangeArrowheads="1" noChangeShapeType="1" noTextEdit="1"/>
              </p:cNvSpPr>
              <p:nvPr>
                <p:ph idx="1"/>
              </p:nvPr>
            </p:nvSpPr>
            <p:spPr>
              <a:xfrm>
                <a:off x="179388" y="476671"/>
                <a:ext cx="8713787" cy="6120979"/>
              </a:xfrm>
              <a:blipFill rotWithShape="1">
                <a:blip r:embed="rId3"/>
                <a:stretch>
                  <a:fillRect l="-70" t="-498" r="-1189"/>
                </a:stretch>
              </a:blipFill>
            </p:spPr>
            <p:txBody>
              <a:bodyPr/>
              <a:lstStyle/>
              <a:p>
                <a:r>
                  <a:rPr lang="en-US">
                    <a:noFill/>
                  </a:rPr>
                  <a:t> </a:t>
                </a:r>
              </a:p>
            </p:txBody>
          </p:sp>
        </mc:Fallback>
      </mc:AlternateContent>
      <p:sp>
        <p:nvSpPr>
          <p:cNvPr id="2560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5" name="Object 4"/>
          <p:cNvGraphicFramePr>
            <a:graphicFrameLocks noChangeAspect="1"/>
          </p:cNvGraphicFramePr>
          <p:nvPr>
            <p:extLst>
              <p:ext uri="{D42A27DB-BD31-4B8C-83A1-F6EECF244321}">
                <p14:modId xmlns:p14="http://schemas.microsoft.com/office/powerpoint/2010/main" val="2639139404"/>
              </p:ext>
            </p:extLst>
          </p:nvPr>
        </p:nvGraphicFramePr>
        <p:xfrm>
          <a:off x="2123728" y="1286108"/>
          <a:ext cx="3816424" cy="414700"/>
        </p:xfrm>
        <a:graphic>
          <a:graphicData uri="http://schemas.openxmlformats.org/presentationml/2006/ole">
            <mc:AlternateContent xmlns:mc="http://schemas.openxmlformats.org/markup-compatibility/2006">
              <mc:Choice xmlns:v="urn:schemas-microsoft-com:vml" Requires="v">
                <p:oleObj spid="_x0000_s25637" name="Equation" r:id="rId4" imgW="2108200" imgH="228600" progId="Equation.DSMT4">
                  <p:embed/>
                </p:oleObj>
              </mc:Choice>
              <mc:Fallback>
                <p:oleObj name="Equation" r:id="rId4" imgW="21082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286108"/>
                        <a:ext cx="3816424" cy="414700"/>
                      </a:xfrm>
                      <a:prstGeom prst="rect">
                        <a:avLst/>
                      </a:prstGeom>
                      <a:noFill/>
                      <a:ln>
                        <a:noFill/>
                      </a:ln>
                      <a:extLst/>
                    </p:spPr>
                  </p:pic>
                </p:oleObj>
              </mc:Fallback>
            </mc:AlternateContent>
          </a:graphicData>
        </a:graphic>
      </p:graphicFrame>
      <p:sp>
        <p:nvSpPr>
          <p:cNvPr id="2560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7" name="Object 6"/>
          <p:cNvGraphicFramePr>
            <a:graphicFrameLocks noChangeAspect="1"/>
          </p:cNvGraphicFramePr>
          <p:nvPr>
            <p:extLst>
              <p:ext uri="{D42A27DB-BD31-4B8C-83A1-F6EECF244321}">
                <p14:modId xmlns:p14="http://schemas.microsoft.com/office/powerpoint/2010/main" val="1212839565"/>
              </p:ext>
            </p:extLst>
          </p:nvPr>
        </p:nvGraphicFramePr>
        <p:xfrm>
          <a:off x="2843808" y="2501255"/>
          <a:ext cx="2592288" cy="703908"/>
        </p:xfrm>
        <a:graphic>
          <a:graphicData uri="http://schemas.openxmlformats.org/presentationml/2006/ole">
            <mc:AlternateContent xmlns:mc="http://schemas.openxmlformats.org/markup-compatibility/2006">
              <mc:Choice xmlns:v="urn:schemas-microsoft-com:vml" Requires="v">
                <p:oleObj spid="_x0000_s25638" name="Equation" r:id="rId6" imgW="1651000" imgH="444500" progId="Equation.DSMT4">
                  <p:embed/>
                </p:oleObj>
              </mc:Choice>
              <mc:Fallback>
                <p:oleObj name="Equation" r:id="rId6" imgW="1651000" imgH="4445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2501255"/>
                        <a:ext cx="2592288" cy="703908"/>
                      </a:xfrm>
                      <a:prstGeom prst="rect">
                        <a:avLst/>
                      </a:prstGeom>
                      <a:noFill/>
                      <a:ln>
                        <a:noFill/>
                      </a:ln>
                      <a:extLst/>
                    </p:spPr>
                  </p:pic>
                </p:oleObj>
              </mc:Fallback>
            </mc:AlternateContent>
          </a:graphicData>
        </a:graphic>
      </p:graphicFrame>
      <p:sp>
        <p:nvSpPr>
          <p:cNvPr id="25608"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513" y="188640"/>
            <a:ext cx="8784975" cy="720725"/>
          </a:xfrm>
        </p:spPr>
        <p:txBody>
          <a:bodyPr/>
          <a:lstStyle/>
          <a:p>
            <a:pPr algn="ctr"/>
            <a:r>
              <a:rPr lang="en-US" altLang="zh-TW" sz="2800" dirty="0" smtClean="0"/>
              <a:t>4.4.1 Review and Extension of M and M Proposition I</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a:xfrm>
                <a:off x="179388" y="836712"/>
                <a:ext cx="8785100" cy="5544616"/>
              </a:xfrm>
            </p:spPr>
            <p:txBody>
              <a:bodyPr/>
              <a:lstStyle/>
              <a:p>
                <a:r>
                  <a:rPr lang="en-US" altLang="zh-TW" b="1" dirty="0" smtClean="0"/>
                  <a:t>Proposition I</a:t>
                </a:r>
                <a:r>
                  <a:rPr lang="en-US" altLang="zh-TW" dirty="0" smtClean="0"/>
                  <a:t> is M&amp;M’s well-known concepts of risk class and homemade leverage, both with and without corporate taxes.</a:t>
                </a:r>
              </a:p>
              <a:p>
                <a:r>
                  <a:rPr lang="en-US" dirty="0"/>
                  <a:t>If all firms are in the same risk class, then their expected risky future net operating cash flow (</a:t>
                </a:r>
                <a14:m>
                  <m:oMath xmlns:m="http://schemas.openxmlformats.org/officeDocument/2006/math">
                    <m:r>
                      <a:rPr lang="en-US" b="0" i="0" smtClean="0">
                        <a:latin typeface="Cambria Math"/>
                      </a:rPr>
                      <m:t> </m:t>
                    </m:r>
                    <m:acc>
                      <m:accPr>
                        <m:chr m:val="̇"/>
                        <m:ctrlPr>
                          <a:rPr lang="en-US" i="1">
                            <a:latin typeface="Cambria Math"/>
                          </a:rPr>
                        </m:ctrlPr>
                      </m:accPr>
                      <m:e>
                        <m:r>
                          <a:rPr lang="en-US" i="1">
                            <a:latin typeface="Cambria Math"/>
                          </a:rPr>
                          <m:t>𝑋</m:t>
                        </m:r>
                      </m:e>
                    </m:acc>
                  </m:oMath>
                </a14:m>
                <a:r>
                  <a:rPr lang="en-US" dirty="0"/>
                  <a:t> ) varies only by a scale factor</a:t>
                </a:r>
                <a:r>
                  <a:rPr lang="en-US" dirty="0" smtClean="0"/>
                  <a:t>.</a:t>
                </a:r>
              </a:p>
              <a:p>
                <a:r>
                  <a:rPr lang="en-US" dirty="0" smtClean="0"/>
                  <a:t> </a:t>
                </a:r>
                <a:r>
                  <a:rPr lang="en-US" dirty="0"/>
                  <a:t>Under this circumstance, the correlation between two firms’ net operating income (NOI) within a risk class should be equal to 1.0</a:t>
                </a:r>
                <a:r>
                  <a:rPr lang="en-US" dirty="0" smtClean="0"/>
                  <a:t>.</a:t>
                </a:r>
              </a:p>
              <a:p>
                <a:r>
                  <a:rPr lang="en-US" dirty="0" smtClean="0"/>
                  <a:t> </a:t>
                </a:r>
                <a:r>
                  <a:rPr lang="en-US" dirty="0"/>
                  <a:t>This implies that the rates of return will be equal for all firms in the same risk class, that </a:t>
                </a:r>
                <a:r>
                  <a:rPr lang="en-US" dirty="0" smtClean="0"/>
                  <a:t>is</a:t>
                </a:r>
              </a:p>
              <a:p>
                <a:endParaRPr lang="en-US" dirty="0" smtClean="0"/>
              </a:p>
              <a:p>
                <a:r>
                  <a:rPr lang="en-US" dirty="0"/>
                  <a:t>and because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𝑋</m:t>
                            </m:r>
                          </m:e>
                        </m:acc>
                      </m:e>
                      <m:sub>
                        <m:r>
                          <a:rPr lang="en-US" i="1">
                            <a:latin typeface="Cambria Math"/>
                          </a:rPr>
                          <m:t>𝑖𝑡</m:t>
                        </m:r>
                      </m:sub>
                    </m:sSub>
                    <m:r>
                      <a:rPr lang="en-US">
                        <a:latin typeface="Cambria Math"/>
                      </a:rPr>
                      <m:t>=</m:t>
                    </m:r>
                    <m:r>
                      <a:rPr lang="en-US" i="1">
                        <a:latin typeface="Cambria Math"/>
                      </a:rPr>
                      <m:t>𝐶</m:t>
                    </m:r>
                    <m:sSub>
                      <m:sSubPr>
                        <m:ctrlPr>
                          <a:rPr lang="en-US" i="1">
                            <a:latin typeface="Cambria Math"/>
                          </a:rPr>
                        </m:ctrlPr>
                      </m:sSubPr>
                      <m:e>
                        <m:acc>
                          <m:accPr>
                            <m:chr m:val="̇"/>
                            <m:ctrlPr>
                              <a:rPr lang="en-US" i="1">
                                <a:latin typeface="Cambria Math"/>
                              </a:rPr>
                            </m:ctrlPr>
                          </m:accPr>
                          <m:e>
                            <m:r>
                              <a:rPr lang="en-US" i="1">
                                <a:latin typeface="Cambria Math"/>
                              </a:rPr>
                              <m:t>𝑋</m:t>
                            </m:r>
                          </m:e>
                        </m:acc>
                      </m:e>
                      <m:sub>
                        <m:r>
                          <a:rPr lang="en-US" i="1">
                            <a:latin typeface="Cambria Math"/>
                          </a:rPr>
                          <m:t>𝑗𝑡</m:t>
                        </m:r>
                      </m:sub>
                    </m:sSub>
                  </m:oMath>
                </a14:m>
                <a:r>
                  <a:rPr lang="en-US" dirty="0"/>
                  <a:t>, where </a:t>
                </a:r>
                <a:r>
                  <a:rPr lang="en-US" i="1" dirty="0"/>
                  <a:t>C</a:t>
                </a:r>
                <a:r>
                  <a:rPr lang="en-US" dirty="0"/>
                  <a:t> is the scale factor:   </a:t>
                </a:r>
                <a:endParaRPr lang="en-US" dirty="0" smtClean="0"/>
              </a:p>
              <a:p>
                <a:endParaRPr lang="en-US" dirty="0"/>
              </a:p>
              <a:p>
                <a:endParaRPr lang="en-US" dirty="0" smtClean="0"/>
              </a:p>
              <a:p>
                <a:r>
                  <a:rPr lang="en-US" dirty="0"/>
                  <a:t>in which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𝑖𝑡</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𝑗𝑡</m:t>
                        </m:r>
                      </m:sub>
                    </m:sSub>
                  </m:oMath>
                </a14:m>
                <a:r>
                  <a:rPr lang="en-US" dirty="0"/>
                  <a:t> are rates of return for the </a:t>
                </a:r>
                <a:r>
                  <a:rPr lang="en-US" i="1" dirty="0" err="1"/>
                  <a:t>i</a:t>
                </a:r>
                <a:r>
                  <a:rPr lang="en-US" dirty="0" err="1"/>
                  <a:t>th</a:t>
                </a:r>
                <a:r>
                  <a:rPr lang="en-US" dirty="0"/>
                  <a:t> and </a:t>
                </a:r>
                <a:r>
                  <a:rPr lang="en-US" i="1" dirty="0" err="1"/>
                  <a:t>j</a:t>
                </a:r>
                <a:r>
                  <a:rPr lang="en-US" dirty="0" err="1"/>
                  <a:t>th</a:t>
                </a:r>
                <a:r>
                  <a:rPr lang="en-US" dirty="0"/>
                  <a:t> firms, respectively. </a:t>
                </a:r>
              </a:p>
              <a:p>
                <a:r>
                  <a:rPr lang="en-US" dirty="0" smtClean="0"/>
                  <a:t>If </a:t>
                </a:r>
                <a:r>
                  <a:rPr lang="en-US" dirty="0"/>
                  <a:t>two streams of cash flow differ by only a scale factor, they will have the same distributions of returns and the same risk, and they will require the same expected return.</a:t>
                </a:r>
              </a:p>
              <a:p>
                <a:pPr marL="0" indent="0">
                  <a:buNone/>
                </a:pPr>
                <a:endParaRPr lang="en-US" dirty="0"/>
              </a:p>
              <a:p>
                <a:endParaRPr lang="en-US" altLang="zh-TW" b="1" dirty="0" smtClean="0"/>
              </a:p>
            </p:txBody>
          </p:sp>
        </mc:Choice>
        <mc:Fallback xmlns="">
          <p:sp>
            <p:nvSpPr>
              <p:cNvPr id="26627" name="Rectangle 3"/>
              <p:cNvSpPr>
                <a:spLocks noGrp="1" noRot="1" noChangeAspect="1" noMove="1" noResize="1" noEditPoints="1" noAdjustHandles="1" noChangeArrowheads="1" noChangeShapeType="1" noTextEdit="1"/>
              </p:cNvSpPr>
              <p:nvPr>
                <p:ph idx="1"/>
              </p:nvPr>
            </p:nvSpPr>
            <p:spPr>
              <a:xfrm>
                <a:off x="179388" y="836712"/>
                <a:ext cx="8785100" cy="5544616"/>
              </a:xfrm>
              <a:blipFill rotWithShape="1">
                <a:blip r:embed="rId3"/>
                <a:stretch>
                  <a:fillRect l="-69" t="-549" r="-624" b="-3187"/>
                </a:stretch>
              </a:blipFill>
            </p:spPr>
            <p:txBody>
              <a:bodyPr/>
              <a:lstStyle/>
              <a:p>
                <a:r>
                  <a:rPr lang="en-US">
                    <a:noFill/>
                  </a:rPr>
                  <a:t> </a:t>
                </a:r>
              </a:p>
            </p:txBody>
          </p:sp>
        </mc:Fallback>
      </mc:AlternateContent>
      <p:sp>
        <p:nvSpPr>
          <p:cNvPr id="26628"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29" name="Object 4"/>
          <p:cNvGraphicFramePr>
            <a:graphicFrameLocks noChangeAspect="1"/>
          </p:cNvGraphicFramePr>
          <p:nvPr>
            <p:extLst>
              <p:ext uri="{D42A27DB-BD31-4B8C-83A1-F6EECF244321}">
                <p14:modId xmlns:p14="http://schemas.microsoft.com/office/powerpoint/2010/main" val="1396573561"/>
              </p:ext>
            </p:extLst>
          </p:nvPr>
        </p:nvGraphicFramePr>
        <p:xfrm>
          <a:off x="3923927" y="3212976"/>
          <a:ext cx="1872209" cy="824403"/>
        </p:xfrm>
        <a:graphic>
          <a:graphicData uri="http://schemas.openxmlformats.org/presentationml/2006/ole">
            <mc:AlternateContent xmlns:mc="http://schemas.openxmlformats.org/markup-compatibility/2006">
              <mc:Choice xmlns:v="urn:schemas-microsoft-com:vml" Requires="v">
                <p:oleObj spid="_x0000_s26684" name="Equation" r:id="rId4" imgW="1041400" imgH="457200" progId="Equation.DSMT4">
                  <p:embed/>
                </p:oleObj>
              </mc:Choice>
              <mc:Fallback>
                <p:oleObj name="Equation" r:id="rId4" imgW="1041400" imgH="457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7" y="3212976"/>
                        <a:ext cx="1872209" cy="824403"/>
                      </a:xfrm>
                      <a:prstGeom prst="rect">
                        <a:avLst/>
                      </a:prstGeom>
                      <a:noFill/>
                      <a:ln>
                        <a:noFill/>
                      </a:ln>
                      <a:extLst/>
                    </p:spPr>
                  </p:pic>
                </p:oleObj>
              </mc:Fallback>
            </mc:AlternateContent>
          </a:graphicData>
        </a:graphic>
      </p:graphicFrame>
      <p:sp>
        <p:nvSpPr>
          <p:cNvPr id="26630" name="Rectangle 7"/>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31" name="Object 6"/>
          <p:cNvGraphicFramePr>
            <a:graphicFrameLocks noChangeAspect="1"/>
          </p:cNvGraphicFramePr>
          <p:nvPr>
            <p:extLst>
              <p:ext uri="{D42A27DB-BD31-4B8C-83A1-F6EECF244321}">
                <p14:modId xmlns:p14="http://schemas.microsoft.com/office/powerpoint/2010/main" val="3388395726"/>
              </p:ext>
            </p:extLst>
          </p:nvPr>
        </p:nvGraphicFramePr>
        <p:xfrm>
          <a:off x="3635896" y="4293096"/>
          <a:ext cx="2520280" cy="850200"/>
        </p:xfrm>
        <a:graphic>
          <a:graphicData uri="http://schemas.openxmlformats.org/presentationml/2006/ole">
            <mc:AlternateContent xmlns:mc="http://schemas.openxmlformats.org/markup-compatibility/2006">
              <mc:Choice xmlns:v="urn:schemas-microsoft-com:vml" Requires="v">
                <p:oleObj spid="_x0000_s26685" name="Equation" r:id="rId6" imgW="1498600" imgH="508000" progId="Equation.DSMT4">
                  <p:embed/>
                </p:oleObj>
              </mc:Choice>
              <mc:Fallback>
                <p:oleObj name="Equation" r:id="rId6" imgW="1498600" imgH="508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4293096"/>
                        <a:ext cx="2520280" cy="850200"/>
                      </a:xfrm>
                      <a:prstGeom prst="rect">
                        <a:avLst/>
                      </a:prstGeom>
                      <a:noFill/>
                      <a:ln>
                        <a:noFill/>
                      </a:ln>
                      <a:extLst/>
                    </p:spPr>
                  </p:pic>
                </p:oleObj>
              </mc:Fallback>
            </mc:AlternateContent>
          </a:graphicData>
        </a:graphic>
      </p:graphicFrame>
      <p:sp>
        <p:nvSpPr>
          <p:cNvPr id="26632"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34" name="Rectangle 11"/>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TextBox 11"/>
          <p:cNvSpPr txBox="1"/>
          <p:nvPr/>
        </p:nvSpPr>
        <p:spPr>
          <a:xfrm>
            <a:off x="7064044" y="3501008"/>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(4.21)</a:t>
            </a:r>
          </a:p>
        </p:txBody>
      </p:sp>
      <p:sp>
        <p:nvSpPr>
          <p:cNvPr id="13" name="TextBox 12"/>
          <p:cNvSpPr txBox="1"/>
          <p:nvPr/>
        </p:nvSpPr>
        <p:spPr>
          <a:xfrm>
            <a:off x="7064044" y="4437112"/>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(4.22)</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179512" y="404664"/>
                <a:ext cx="8784976" cy="6120680"/>
              </a:xfrm>
              <a:prstGeom prst="rect">
                <a:avLst/>
              </a:prstGeom>
            </p:spPr>
            <p:txBody>
              <a:bodyPr vert="horz" wrap="square" lIns="91440" tIns="45720" rIns="91440" bIns="45720" rtlCol="0" anchor="t">
                <a:normAutofit fontScale="92500" lnSpcReduction="10000"/>
              </a:bodyPr>
              <a:lstStyle/>
              <a:p>
                <a:pPr fontAlgn="auto">
                  <a:lnSpc>
                    <a:spcPct val="110000"/>
                  </a:lnSpc>
                  <a:spcBef>
                    <a:spcPct val="0"/>
                  </a:spcBef>
                  <a:spcAft>
                    <a:spcPts val="0"/>
                  </a:spcAft>
                  <a:buSzTx/>
                </a:pPr>
                <a:r>
                  <a:rPr lang="en-US" dirty="0"/>
                  <a:t>The concept of </a:t>
                </a:r>
                <a:r>
                  <a:rPr lang="en-US" b="1" dirty="0"/>
                  <a:t>homemade leverage </a:t>
                </a:r>
                <a:r>
                  <a:rPr lang="en-US" dirty="0"/>
                  <a:t>is used to refer to the leverage created by individual investors who sell their own debt while </a:t>
                </a:r>
                <a:r>
                  <a:rPr lang="en-US" b="1" dirty="0"/>
                  <a:t>corporate leverage </a:t>
                </a:r>
                <a:r>
                  <a:rPr lang="en-US" dirty="0"/>
                  <a:t>is used to </a:t>
                </a:r>
                <a:r>
                  <a:rPr lang="en-US" dirty="0" smtClean="0"/>
                  <a:t>refer to the debt floated by the corporation.</a:t>
                </a:r>
              </a:p>
              <a:p>
                <a:pPr fontAlgn="auto">
                  <a:lnSpc>
                    <a:spcPct val="110000"/>
                  </a:lnSpc>
                  <a:spcBef>
                    <a:spcPct val="0"/>
                  </a:spcBef>
                  <a:spcAft>
                    <a:spcPts val="0"/>
                  </a:spcAft>
                  <a:buSzTx/>
                </a:pPr>
                <a:r>
                  <a:rPr lang="en-US" dirty="0"/>
                  <a:t>Mathematically, M&amp;M’s Proposition I can be defined </a:t>
                </a:r>
                <a:r>
                  <a:rPr lang="en-US" dirty="0" smtClean="0"/>
                  <a:t>as</a:t>
                </a:r>
              </a:p>
              <a:p>
                <a:pPr fontAlgn="auto">
                  <a:spcBef>
                    <a:spcPct val="0"/>
                  </a:spcBef>
                  <a:spcAft>
                    <a:spcPts val="0"/>
                  </a:spcAft>
                  <a:buSzTx/>
                </a:pPr>
                <a:endParaRPr lang="en-US" dirty="0"/>
              </a:p>
              <a:p>
                <a:pPr fontAlgn="auto">
                  <a:spcBef>
                    <a:spcPct val="0"/>
                  </a:spcBef>
                  <a:spcAft>
                    <a:spcPts val="0"/>
                  </a:spcAft>
                  <a:buSzTx/>
                </a:pPr>
                <a:endParaRPr lang="en-US" dirty="0"/>
              </a:p>
              <a:p>
                <a:pPr fontAlgn="auto">
                  <a:spcBef>
                    <a:spcPct val="0"/>
                  </a:spcBef>
                  <a:spcAft>
                    <a:spcPts val="0"/>
                  </a:spcAft>
                  <a:buSzTx/>
                </a:pPr>
                <a:r>
                  <a:rPr lang="en-US" dirty="0"/>
                  <a:t>and Proposition I with taxes can be defined </a:t>
                </a:r>
                <a:r>
                  <a:rPr lang="en-US" dirty="0" smtClean="0"/>
                  <a:t>as</a:t>
                </a:r>
              </a:p>
              <a:p>
                <a:pPr fontAlgn="auto">
                  <a:spcBef>
                    <a:spcPct val="0"/>
                  </a:spcBef>
                  <a:spcAft>
                    <a:spcPts val="0"/>
                  </a:spcAft>
                  <a:buSzTx/>
                </a:pPr>
                <a:endParaRPr lang="en-US" dirty="0"/>
              </a:p>
              <a:p>
                <a:pPr fontAlgn="auto">
                  <a:spcBef>
                    <a:spcPct val="0"/>
                  </a:spcBef>
                  <a:spcAft>
                    <a:spcPts val="0"/>
                  </a:spcAft>
                  <a:buSzTx/>
                </a:pPr>
                <a:endParaRPr lang="en-US" dirty="0" smtClean="0"/>
              </a:p>
              <a:p>
                <a:pPr fontAlgn="auto">
                  <a:spcBef>
                    <a:spcPct val="0"/>
                  </a:spcBef>
                  <a:spcAft>
                    <a:spcPts val="0"/>
                  </a:spcAft>
                  <a:buSzTx/>
                </a:pPr>
                <a:endParaRPr lang="en-US" dirty="0" smtClean="0"/>
              </a:p>
              <a:p>
                <a:pPr fontAlgn="auto">
                  <a:lnSpc>
                    <a:spcPct val="110000"/>
                  </a:lnSpc>
                  <a:spcBef>
                    <a:spcPct val="0"/>
                  </a:spcBef>
                  <a:spcAft>
                    <a:spcPts val="0"/>
                  </a:spcAft>
                  <a:buSzTx/>
                </a:pPr>
                <a:r>
                  <a:rPr lang="en-US" dirty="0" smtClean="0"/>
                  <a:t>In </a:t>
                </a:r>
                <a:r>
                  <a:rPr lang="en-US" dirty="0"/>
                  <a:t>Equation (4.23), </a:t>
                </a:r>
                <a14:m>
                  <m:oMath xmlns:m="http://schemas.openxmlformats.org/officeDocument/2006/math">
                    <m:sSub>
                      <m:sSubPr>
                        <m:ctrlPr>
                          <a:rPr lang="en-US" b="1" i="1">
                            <a:latin typeface="Cambria Math"/>
                          </a:rPr>
                        </m:ctrlPr>
                      </m:sSubPr>
                      <m:e>
                        <m:r>
                          <a:rPr lang="en-US" b="1" i="1">
                            <a:latin typeface="Cambria Math"/>
                          </a:rPr>
                          <m:t>𝑩</m:t>
                        </m:r>
                      </m:e>
                      <m:sub>
                        <m:r>
                          <a:rPr lang="en-US" b="1" i="1">
                            <a:latin typeface="Cambria Math"/>
                          </a:rPr>
                          <m:t>𝒋</m:t>
                        </m:r>
                      </m:sub>
                    </m:sSub>
                    <m:r>
                      <a:rPr lang="en-US" b="1">
                        <a:latin typeface="Cambria Math"/>
                      </a:rPr>
                      <m:t>,</m:t>
                    </m:r>
                    <m:r>
                      <m:rPr>
                        <m:nor/>
                      </m:rPr>
                      <a:rPr lang="en-US" b="1" i="1"/>
                      <m:t> </m:t>
                    </m:r>
                    <m:sSub>
                      <m:sSubPr>
                        <m:ctrlPr>
                          <a:rPr lang="en-US" b="1" i="1">
                            <a:latin typeface="Cambria Math"/>
                          </a:rPr>
                        </m:ctrlPr>
                      </m:sSubPr>
                      <m:e>
                        <m:r>
                          <a:rPr lang="en-US" b="1" i="1">
                            <a:latin typeface="Cambria Math"/>
                          </a:rPr>
                          <m:t>𝑺</m:t>
                        </m:r>
                      </m:e>
                      <m:sub>
                        <m:r>
                          <a:rPr lang="en-US" b="1" i="1">
                            <a:latin typeface="Cambria Math"/>
                          </a:rPr>
                          <m:t>𝒋</m:t>
                        </m:r>
                      </m:sub>
                    </m:sSub>
                  </m:oMath>
                </a14:m>
                <a:r>
                  <a:rPr lang="en-US" b="1" dirty="0"/>
                  <a:t>, and </a:t>
                </a:r>
                <a14:m>
                  <m:oMath xmlns:m="http://schemas.openxmlformats.org/officeDocument/2006/math">
                    <m:sSub>
                      <m:sSubPr>
                        <m:ctrlPr>
                          <a:rPr lang="en-US" b="1" i="1">
                            <a:latin typeface="Cambria Math"/>
                          </a:rPr>
                        </m:ctrlPr>
                      </m:sSubPr>
                      <m:e>
                        <m:r>
                          <a:rPr lang="en-US" b="1" i="1">
                            <a:latin typeface="Cambria Math"/>
                          </a:rPr>
                          <m:t>𝑽</m:t>
                        </m:r>
                      </m:e>
                      <m:sub>
                        <m:r>
                          <a:rPr lang="en-US" b="1" i="1">
                            <a:latin typeface="Cambria Math"/>
                          </a:rPr>
                          <m:t>𝒋</m:t>
                        </m:r>
                      </m:sub>
                    </m:sSub>
                  </m:oMath>
                </a14:m>
                <a:r>
                  <a:rPr lang="en-US" b="1" dirty="0"/>
                  <a:t> </a:t>
                </a:r>
                <a:r>
                  <a:rPr lang="en-US" dirty="0"/>
                  <a:t>are the market value of debt, common shares, and the firm, respectively; </a:t>
                </a:r>
                <a14:m>
                  <m:oMath xmlns:m="http://schemas.openxmlformats.org/officeDocument/2006/math">
                    <m:sSub>
                      <m:sSubPr>
                        <m:ctrlPr>
                          <a:rPr lang="en-US" b="1" i="1">
                            <a:latin typeface="Cambria Math"/>
                          </a:rPr>
                        </m:ctrlPr>
                      </m:sSubPr>
                      <m:e>
                        <m:r>
                          <a:rPr lang="en-US" b="1" i="1">
                            <a:latin typeface="Cambria Math"/>
                          </a:rPr>
                          <m:t>𝑿</m:t>
                        </m:r>
                      </m:e>
                      <m:sub>
                        <m:r>
                          <a:rPr lang="en-US" b="1" i="1">
                            <a:latin typeface="Cambria Math"/>
                          </a:rPr>
                          <m:t>𝒋</m:t>
                        </m:r>
                      </m:sub>
                    </m:sSub>
                  </m:oMath>
                </a14:m>
                <a:r>
                  <a:rPr lang="en-US" b="1" dirty="0"/>
                  <a:t> </a:t>
                </a:r>
                <a:r>
                  <a:rPr lang="en-US" dirty="0"/>
                  <a:t>is the expected profit before deduction of interest, </a:t>
                </a:r>
                <a14:m>
                  <m:oMath xmlns:m="http://schemas.openxmlformats.org/officeDocument/2006/math">
                    <m:sSub>
                      <m:sSubPr>
                        <m:ctrlPr>
                          <a:rPr lang="en-US" b="1" i="1">
                            <a:latin typeface="Cambria Math"/>
                          </a:rPr>
                        </m:ctrlPr>
                      </m:sSubPr>
                      <m:e>
                        <m:r>
                          <a:rPr lang="en-US" b="1" i="1">
                            <a:latin typeface="Cambria Math"/>
                          </a:rPr>
                          <m:t>𝝆</m:t>
                        </m:r>
                      </m:e>
                      <m:sub>
                        <m:r>
                          <a:rPr lang="en-US" b="1" i="1">
                            <a:latin typeface="Cambria Math"/>
                          </a:rPr>
                          <m:t>𝒌</m:t>
                        </m:r>
                      </m:sub>
                    </m:sSub>
                  </m:oMath>
                </a14:m>
                <a:r>
                  <a:rPr lang="en-US" dirty="0"/>
                  <a:t> the required rate of return or the cost of capital in risk class </a:t>
                </a:r>
                <a:r>
                  <a:rPr lang="en-US" i="1" dirty="0"/>
                  <a:t>k</a:t>
                </a:r>
                <a:r>
                  <a:rPr lang="en-US" dirty="0"/>
                  <a:t>. </a:t>
                </a:r>
              </a:p>
              <a:p>
                <a:pPr fontAlgn="auto">
                  <a:lnSpc>
                    <a:spcPct val="110000"/>
                  </a:lnSpc>
                  <a:spcBef>
                    <a:spcPct val="0"/>
                  </a:spcBef>
                  <a:spcAft>
                    <a:spcPts val="0"/>
                  </a:spcAft>
                  <a:buSzTx/>
                </a:pPr>
                <a:r>
                  <a:rPr lang="en-US" dirty="0" smtClean="0"/>
                  <a:t>In </a:t>
                </a:r>
                <a:r>
                  <a:rPr lang="en-US" dirty="0"/>
                  <a:t>Equation (4.24), </a:t>
                </a:r>
                <a14:m>
                  <m:oMath xmlns:m="http://schemas.openxmlformats.org/officeDocument/2006/math">
                    <m:sSubSup>
                      <m:sSubSupPr>
                        <m:ctrlPr>
                          <a:rPr lang="en-US" b="1" i="1">
                            <a:latin typeface="Cambria Math"/>
                          </a:rPr>
                        </m:ctrlPr>
                      </m:sSubSupPr>
                      <m:e>
                        <m:r>
                          <a:rPr lang="en-US" b="1" i="1">
                            <a:latin typeface="Cambria Math"/>
                          </a:rPr>
                          <m:t>𝝆</m:t>
                        </m:r>
                      </m:e>
                      <m:sub>
                        <m:r>
                          <a:rPr lang="en-US" b="1" i="1">
                            <a:latin typeface="Cambria Math"/>
                          </a:rPr>
                          <m:t>𝒌</m:t>
                        </m:r>
                      </m:sub>
                      <m:sup>
                        <m:r>
                          <a:rPr lang="en-US" b="1" i="1">
                            <a:latin typeface="Cambria Math"/>
                          </a:rPr>
                          <m:t>𝝉</m:t>
                        </m:r>
                      </m:sup>
                    </m:sSubSup>
                  </m:oMath>
                </a14:m>
                <a:r>
                  <a:rPr lang="en-US" b="1" dirty="0"/>
                  <a:t> </a:t>
                </a:r>
                <a:r>
                  <a:rPr lang="en-US" dirty="0"/>
                  <a:t>is the required rate of return used to capitalize the expected returns net of tax for the unlevered firm with long-run average earnings before tax and interest of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𝑗</m:t>
                        </m:r>
                      </m:sub>
                    </m:sSub>
                  </m:oMath>
                </a14:m>
                <a:r>
                  <a:rPr lang="en-US" dirty="0"/>
                  <a:t>) in risk class </a:t>
                </a:r>
                <a:r>
                  <a:rPr lang="en-US" i="1" dirty="0"/>
                  <a:t>k</a:t>
                </a:r>
                <a:r>
                  <a:rPr lang="en-US" dirty="0"/>
                  <a:t>;</a:t>
                </a:r>
                <a:r>
                  <a:rPr lang="en-US" i="1" dirty="0"/>
                  <a:t> </a:t>
                </a:r>
                <a14:m>
                  <m:oMath xmlns:m="http://schemas.openxmlformats.org/officeDocument/2006/math">
                    <m:sSub>
                      <m:sSubPr>
                        <m:ctrlPr>
                          <a:rPr lang="en-US" b="1" i="1">
                            <a:latin typeface="Cambria Math"/>
                          </a:rPr>
                        </m:ctrlPr>
                      </m:sSubPr>
                      <m:e>
                        <m:r>
                          <a:rPr lang="en-US" b="1" i="1">
                            <a:latin typeface="Cambria Math"/>
                          </a:rPr>
                          <m:t>𝝉</m:t>
                        </m:r>
                      </m:e>
                      <m:sub>
                        <m:r>
                          <a:rPr lang="en-US" b="1" i="1">
                            <a:latin typeface="Cambria Math"/>
                          </a:rPr>
                          <m:t>𝒋</m:t>
                        </m:r>
                      </m:sub>
                    </m:sSub>
                  </m:oMath>
                </a14:m>
                <a:r>
                  <a:rPr lang="en-US" dirty="0" smtClean="0"/>
                  <a:t> </a:t>
                </a:r>
                <a:r>
                  <a:rPr lang="en-US" dirty="0"/>
                  <a:t>is the corporate tax rate for the </a:t>
                </a:r>
                <a:r>
                  <a:rPr lang="en-US" i="1" dirty="0" err="1"/>
                  <a:t>j</a:t>
                </a:r>
                <a:r>
                  <a:rPr lang="en-US" dirty="0" err="1"/>
                  <a:t>th</a:t>
                </a:r>
                <a:r>
                  <a:rPr lang="en-US" dirty="0"/>
                  <a:t> firm,</a:t>
                </a:r>
                <a:r>
                  <a:rPr lang="en-US" dirty="0" smtClean="0"/>
                  <a:t> </a:t>
                </a:r>
                <a14:m>
                  <m:oMath xmlns:m="http://schemas.openxmlformats.org/officeDocument/2006/math">
                    <m:sSub>
                      <m:sSubPr>
                        <m:ctrlPr>
                          <a:rPr lang="en-US" b="1" i="1">
                            <a:latin typeface="Cambria Math"/>
                          </a:rPr>
                        </m:ctrlPr>
                      </m:sSubPr>
                      <m:e>
                        <m:r>
                          <a:rPr lang="en-US" b="1" i="1">
                            <a:latin typeface="Cambria Math"/>
                          </a:rPr>
                          <m:t>𝑰</m:t>
                        </m:r>
                      </m:e>
                      <m:sub>
                        <m:r>
                          <a:rPr lang="en-US" b="1" i="1">
                            <a:latin typeface="Cambria Math"/>
                          </a:rPr>
                          <m:t>𝒋</m:t>
                        </m:r>
                      </m:sub>
                    </m:sSub>
                  </m:oMath>
                </a14:m>
                <a:r>
                  <a:rPr lang="en-US" dirty="0"/>
                  <a:t> is the total interest expense for the </a:t>
                </a:r>
                <a:r>
                  <a:rPr lang="en-US" i="1" dirty="0" err="1"/>
                  <a:t>j</a:t>
                </a:r>
                <a:r>
                  <a:rPr lang="en-US" dirty="0" err="1"/>
                  <a:t>th</a:t>
                </a:r>
                <a:r>
                  <a:rPr lang="en-US" dirty="0"/>
                  <a:t> firm, and</a:t>
                </a:r>
                <a:r>
                  <a:rPr lang="en-US" b="1" dirty="0"/>
                  <a:t> </a:t>
                </a:r>
                <a:r>
                  <a:rPr lang="en-US" b="1" i="1" dirty="0"/>
                  <a:t>r</a:t>
                </a:r>
                <a:r>
                  <a:rPr lang="en-US" b="1" dirty="0"/>
                  <a:t> </a:t>
                </a:r>
                <a:r>
                  <a:rPr lang="en-US" dirty="0"/>
                  <a:t>is the market interest rate used to capitalize the certain cash inflows generated by risk-free debt; </a:t>
                </a:r>
                <a14:m>
                  <m:oMath xmlns:m="http://schemas.openxmlformats.org/officeDocument/2006/math">
                    <m:sSub>
                      <m:sSubPr>
                        <m:ctrlPr>
                          <a:rPr lang="en-US" b="1" i="1">
                            <a:latin typeface="Cambria Math"/>
                          </a:rPr>
                        </m:ctrlPr>
                      </m:sSubPr>
                      <m:e>
                        <m:r>
                          <a:rPr lang="en-US" b="1" i="1">
                            <a:latin typeface="Cambria Math"/>
                          </a:rPr>
                          <m:t>𝑩</m:t>
                        </m:r>
                      </m:e>
                      <m:sub>
                        <m:r>
                          <a:rPr lang="en-US" b="1" i="1">
                            <a:latin typeface="Cambria Math"/>
                          </a:rPr>
                          <m:t>𝒋</m:t>
                        </m:r>
                      </m:sub>
                    </m:sSub>
                  </m:oMath>
                </a14:m>
                <a:r>
                  <a:rPr lang="en-US" dirty="0"/>
                  <a:t> is total risk-free debt floated by the </a:t>
                </a:r>
                <a:r>
                  <a:rPr lang="en-US" i="1" dirty="0" err="1"/>
                  <a:t>j</a:t>
                </a:r>
                <a:r>
                  <a:rPr lang="en-US" dirty="0" err="1"/>
                  <a:t>th</a:t>
                </a:r>
                <a:r>
                  <a:rPr lang="en-US" dirty="0"/>
                  <a:t> firm, </a:t>
                </a:r>
                <a14:m>
                  <m:oMath xmlns:m="http://schemas.openxmlformats.org/officeDocument/2006/math">
                    <m:sSup>
                      <m:sSupPr>
                        <m:ctrlPr>
                          <a:rPr lang="en-US" b="1" i="1">
                            <a:latin typeface="Cambria Math"/>
                          </a:rPr>
                        </m:ctrlPr>
                      </m:sSupPr>
                      <m:e>
                        <m:r>
                          <a:rPr lang="en-US" b="1" i="1">
                            <a:latin typeface="Cambria Math"/>
                          </a:rPr>
                          <m:t>𝑽</m:t>
                        </m:r>
                      </m:e>
                      <m:sup>
                        <m:r>
                          <a:rPr lang="en-US" b="1" i="1">
                            <a:latin typeface="Cambria Math"/>
                          </a:rPr>
                          <m:t>𝑳</m:t>
                        </m:r>
                      </m:sup>
                    </m:sSup>
                  </m:oMath>
                </a14:m>
                <a:r>
                  <a:rPr lang="en-US" b="1" dirty="0"/>
                  <a:t> and</a:t>
                </a:r>
                <a:r>
                  <a:rPr lang="en-US" b="1" dirty="0" smtClean="0"/>
                  <a:t> </a:t>
                </a:r>
                <a14:m>
                  <m:oMath xmlns:m="http://schemas.openxmlformats.org/officeDocument/2006/math">
                    <m:sSup>
                      <m:sSupPr>
                        <m:ctrlPr>
                          <a:rPr lang="en-US" b="1" i="1">
                            <a:latin typeface="Cambria Math"/>
                          </a:rPr>
                        </m:ctrlPr>
                      </m:sSupPr>
                      <m:e>
                        <m:r>
                          <a:rPr lang="en-US" b="1" i="1">
                            <a:latin typeface="Cambria Math"/>
                          </a:rPr>
                          <m:t>𝑽</m:t>
                        </m:r>
                      </m:e>
                      <m:sup>
                        <m:r>
                          <a:rPr lang="en-US" b="1" i="1">
                            <a:latin typeface="Cambria Math"/>
                          </a:rPr>
                          <m:t>𝑼</m:t>
                        </m:r>
                      </m:sup>
                    </m:sSup>
                  </m:oMath>
                </a14:m>
                <a:r>
                  <a:rPr lang="en-US" dirty="0"/>
                  <a:t> </a:t>
                </a:r>
                <a:r>
                  <a:rPr lang="en-US" dirty="0" smtClean="0"/>
                  <a:t>are </a:t>
                </a:r>
                <a:r>
                  <a:rPr lang="en-US" dirty="0"/>
                  <a:t>the market values of the leveraged and unleveraged firms, respectively</a:t>
                </a:r>
                <a:r>
                  <a:rPr lang="en-US" dirty="0" smtClean="0"/>
                  <a:t>.</a:t>
                </a:r>
                <a:endParaRPr lang="en-US"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179512" y="404664"/>
                <a:ext cx="8784976" cy="6120680"/>
              </a:xfrm>
              <a:prstGeom prst="rect">
                <a:avLst/>
              </a:prstGeom>
              <a:blipFill rotWithShape="1">
                <a:blip r:embed="rId3"/>
                <a:stretch>
                  <a:fillRect l="-485" t="-498" r="-902"/>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06654605"/>
              </p:ext>
            </p:extLst>
          </p:nvPr>
        </p:nvGraphicFramePr>
        <p:xfrm>
          <a:off x="2411760" y="1662344"/>
          <a:ext cx="3030097" cy="470512"/>
        </p:xfrm>
        <a:graphic>
          <a:graphicData uri="http://schemas.openxmlformats.org/presentationml/2006/ole">
            <mc:AlternateContent xmlns:mc="http://schemas.openxmlformats.org/markup-compatibility/2006">
              <mc:Choice xmlns:v="urn:schemas-microsoft-com:vml" Requires="v">
                <p:oleObj spid="_x0000_s45081" name="Equation" r:id="rId4" imgW="1536700" imgH="241300" progId="Equation.DSMT4">
                  <p:embed/>
                </p:oleObj>
              </mc:Choice>
              <mc:Fallback>
                <p:oleObj name="Equation" r:id="rId4" imgW="1536700" imgH="241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662344"/>
                        <a:ext cx="3030097" cy="470512"/>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13337218"/>
              </p:ext>
            </p:extLst>
          </p:nvPr>
        </p:nvGraphicFramePr>
        <p:xfrm>
          <a:off x="1979712" y="2348880"/>
          <a:ext cx="4014446" cy="864096"/>
        </p:xfrm>
        <a:graphic>
          <a:graphicData uri="http://schemas.openxmlformats.org/presentationml/2006/ole">
            <mc:AlternateContent xmlns:mc="http://schemas.openxmlformats.org/markup-compatibility/2006">
              <mc:Choice xmlns:v="urn:schemas-microsoft-com:vml" Requires="v">
                <p:oleObj spid="_x0000_s45082" name="Equation" r:id="rId6" imgW="2120900" imgH="457200" progId="Equation.DSMT4">
                  <p:embed/>
                </p:oleObj>
              </mc:Choice>
              <mc:Fallback>
                <p:oleObj name="Equation" r:id="rId6" imgW="2120900" imgH="457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348880"/>
                        <a:ext cx="4014446" cy="864096"/>
                      </a:xfrm>
                      <a:prstGeom prst="rect">
                        <a:avLst/>
                      </a:prstGeom>
                      <a:noFill/>
                    </p:spPr>
                  </p:pic>
                </p:oleObj>
              </mc:Fallback>
            </mc:AlternateContent>
          </a:graphicData>
        </a:graphic>
      </p:graphicFrame>
      <p:sp>
        <p:nvSpPr>
          <p:cNvPr id="11" name="TextBox 10"/>
          <p:cNvSpPr txBox="1"/>
          <p:nvPr/>
        </p:nvSpPr>
        <p:spPr>
          <a:xfrm>
            <a:off x="6876256" y="1700808"/>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(4.23)</a:t>
            </a:r>
          </a:p>
        </p:txBody>
      </p:sp>
      <p:sp>
        <p:nvSpPr>
          <p:cNvPr id="12" name="TextBox 11"/>
          <p:cNvSpPr txBox="1"/>
          <p:nvPr/>
        </p:nvSpPr>
        <p:spPr>
          <a:xfrm>
            <a:off x="6876256" y="2636912"/>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(4.24)</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26245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404813"/>
            <a:ext cx="7848600" cy="576262"/>
          </a:xfrm>
        </p:spPr>
        <p:txBody>
          <a:bodyPr/>
          <a:lstStyle/>
          <a:p>
            <a:r>
              <a:rPr lang="en-US" altLang="zh-TW" sz="2800" dirty="0" smtClean="0"/>
              <a:t>4.4.2  Miller’s Proposition on Debt and Taxes</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179512" y="1583953"/>
                <a:ext cx="8713787" cy="3528169"/>
              </a:xfrm>
            </p:spPr>
            <p:txBody>
              <a:bodyPr/>
              <a:lstStyle/>
              <a:p>
                <a:r>
                  <a:rPr lang="en-US" dirty="0"/>
                  <a:t>M&amp;M’s Proposition I shows that the value of the leveraged firm equals the value of the unleveraged firm plus the tax shield associated with interest payments, as shown by Equation (4.24</a:t>
                </a:r>
                <a:r>
                  <a:rPr lang="en-US" dirty="0" smtClean="0"/>
                  <a:t>):</a:t>
                </a:r>
                <a:endParaRPr lang="en-US" dirty="0"/>
              </a:p>
              <a:p>
                <a:endParaRPr lang="en-US" altLang="zh-TW" dirty="0" smtClean="0"/>
              </a:p>
              <a:p>
                <a:pPr>
                  <a:buFont typeface="Wingdings" pitchFamily="2" charset="2"/>
                  <a:buNone/>
                </a:pPr>
                <a:r>
                  <a:rPr lang="en-US" altLang="zh-TW" dirty="0" smtClean="0"/>
                  <a:t>where:</a:t>
                </a:r>
              </a:p>
              <a:p>
                <a:pPr>
                  <a:buFont typeface="Wingdings" pitchFamily="2" charset="2"/>
                  <a:buNone/>
                </a:pPr>
                <a:r>
                  <a:rPr lang="en-US" altLang="zh-TW" dirty="0" smtClean="0"/>
                  <a:t>         </a:t>
                </a:r>
                <a14:m>
                  <m:oMath xmlns:m="http://schemas.openxmlformats.org/officeDocument/2006/math">
                    <m:sSup>
                      <m:sSupPr>
                        <m:ctrlPr>
                          <a:rPr lang="en-US" i="1">
                            <a:latin typeface="Cambria Math"/>
                          </a:rPr>
                        </m:ctrlPr>
                      </m:sSupPr>
                      <m:e>
                        <m:r>
                          <a:rPr lang="en-US" i="1">
                            <a:latin typeface="Cambria Math"/>
                          </a:rPr>
                          <m:t>𝑉</m:t>
                        </m:r>
                      </m:e>
                      <m:sup>
                        <m:r>
                          <a:rPr lang="en-US" i="1">
                            <a:latin typeface="Cambria Math"/>
                          </a:rPr>
                          <m:t>𝐿</m:t>
                        </m:r>
                      </m:sup>
                    </m:sSup>
                    <m:r>
                      <a:rPr lang="en-US">
                        <a:latin typeface="Cambria Math"/>
                      </a:rPr>
                      <m:t>=</m:t>
                    </m:r>
                  </m:oMath>
                </a14:m>
                <a:r>
                  <a:rPr lang="en-US" altLang="zh-TW" dirty="0" smtClean="0"/>
                  <a:t> the value of the leveraged firm;</a:t>
                </a:r>
              </a:p>
              <a:p>
                <a:pPr>
                  <a:buFont typeface="Wingdings" pitchFamily="2" charset="2"/>
                  <a:buNone/>
                </a:pPr>
                <a:r>
                  <a:rPr lang="en-US" altLang="zh-TW" dirty="0" smtClean="0"/>
                  <a:t>         </a:t>
                </a:r>
                <a14:m>
                  <m:oMath xmlns:m="http://schemas.openxmlformats.org/officeDocument/2006/math">
                    <m:sSup>
                      <m:sSupPr>
                        <m:ctrlPr>
                          <a:rPr lang="en-US" i="1">
                            <a:latin typeface="Cambria Math"/>
                          </a:rPr>
                        </m:ctrlPr>
                      </m:sSupPr>
                      <m:e>
                        <m:r>
                          <a:rPr lang="en-US" i="1">
                            <a:latin typeface="Cambria Math"/>
                          </a:rPr>
                          <m:t>𝑉</m:t>
                        </m:r>
                      </m:e>
                      <m:sup>
                        <m:r>
                          <a:rPr lang="en-US" i="1">
                            <a:latin typeface="Cambria Math"/>
                          </a:rPr>
                          <m:t>𝑈</m:t>
                        </m:r>
                      </m:sup>
                    </m:sSup>
                    <m:r>
                      <a:rPr lang="en-US">
                        <a:latin typeface="Cambria Math"/>
                      </a:rPr>
                      <m:t>=</m:t>
                    </m:r>
                  </m:oMath>
                </a14:m>
                <a:r>
                  <a:rPr lang="en-US" altLang="zh-TW" dirty="0" smtClean="0"/>
                  <a:t> the value of the unleveraged firm;</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𝑐</m:t>
                        </m:r>
                      </m:sub>
                    </m:sSub>
                    <m:r>
                      <a:rPr lang="en-US">
                        <a:latin typeface="Cambria Math"/>
                      </a:rPr>
                      <m:t>=</m:t>
                    </m:r>
                  </m:oMath>
                </a14:m>
                <a:r>
                  <a:rPr lang="en-US" altLang="zh-TW" dirty="0" smtClean="0"/>
                  <a:t> the corporate tax rate; and</a:t>
                </a:r>
              </a:p>
              <a:p>
                <a:pPr>
                  <a:buFont typeface="Wingdings" pitchFamily="2" charset="2"/>
                  <a:buNone/>
                </a:pPr>
                <a:r>
                  <a:rPr lang="en-US" altLang="zh-TW" dirty="0" smtClean="0"/>
                  <a:t>         </a:t>
                </a:r>
                <a14:m>
                  <m:oMath xmlns:m="http://schemas.openxmlformats.org/officeDocument/2006/math">
                    <m:r>
                      <a:rPr lang="en-US" i="1">
                        <a:latin typeface="Cambria Math"/>
                      </a:rPr>
                      <m:t>𝐵</m:t>
                    </m:r>
                    <m:r>
                      <a:rPr lang="en-US">
                        <a:latin typeface="Cambria Math"/>
                      </a:rPr>
                      <m:t>=</m:t>
                    </m:r>
                  </m:oMath>
                </a14:m>
                <a:r>
                  <a:rPr lang="en-US" altLang="zh-TW" dirty="0" smtClean="0"/>
                  <a:t> the value of the firm’s debt.</a:t>
                </a:r>
              </a:p>
              <a:p>
                <a:pPr>
                  <a:buFont typeface="Wingdings" pitchFamily="2" charset="2"/>
                  <a:buNone/>
                </a:pPr>
                <a:endParaRPr lang="en-US" altLang="zh-TW" dirty="0" smtClean="0"/>
              </a:p>
              <a:p>
                <a:pPr>
                  <a:buFont typeface="Wingdings" pitchFamily="2" charset="2"/>
                  <a:buNone/>
                </a:pPr>
                <a:endParaRPr lang="en-US" altLang="zh-TW" dirty="0" smtClean="0"/>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179512" y="1583953"/>
                <a:ext cx="8713787" cy="3528169"/>
              </a:xfrm>
              <a:blipFill rotWithShape="1">
                <a:blip r:embed="rId3"/>
                <a:stretch>
                  <a:fillRect l="-699" t="-864"/>
                </a:stretch>
              </a:blipFill>
            </p:spPr>
            <p:txBody>
              <a:bodyPr/>
              <a:lstStyle/>
              <a:p>
                <a:r>
                  <a:rPr lang="en-US">
                    <a:noFill/>
                  </a:rPr>
                  <a:t> </a:t>
                </a:r>
              </a:p>
            </p:txBody>
          </p:sp>
        </mc:Fallback>
      </mc:AlternateContent>
      <p:sp>
        <p:nvSpPr>
          <p:cNvPr id="27652"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3" name="Object 4"/>
          <p:cNvGraphicFramePr>
            <a:graphicFrameLocks noChangeAspect="1"/>
          </p:cNvGraphicFramePr>
          <p:nvPr>
            <p:extLst>
              <p:ext uri="{D42A27DB-BD31-4B8C-83A1-F6EECF244321}">
                <p14:modId xmlns:p14="http://schemas.microsoft.com/office/powerpoint/2010/main" val="4150548470"/>
              </p:ext>
            </p:extLst>
          </p:nvPr>
        </p:nvGraphicFramePr>
        <p:xfrm>
          <a:off x="1691680" y="2706364"/>
          <a:ext cx="2088232" cy="506612"/>
        </p:xfrm>
        <a:graphic>
          <a:graphicData uri="http://schemas.openxmlformats.org/presentationml/2006/ole">
            <mc:AlternateContent xmlns:mc="http://schemas.openxmlformats.org/markup-compatibility/2006">
              <mc:Choice xmlns:v="urn:schemas-microsoft-com:vml" Requires="v">
                <p:oleObj spid="_x0000_s27721" name="Equation" r:id="rId4" imgW="977900" imgH="241300" progId="Equation.DSMT4">
                  <p:embed/>
                </p:oleObj>
              </mc:Choice>
              <mc:Fallback>
                <p:oleObj name="Equation" r:id="rId4" imgW="977900" imgH="241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706364"/>
                        <a:ext cx="2088232" cy="506612"/>
                      </a:xfrm>
                      <a:prstGeom prst="rect">
                        <a:avLst/>
                      </a:prstGeom>
                      <a:noFill/>
                      <a:ln>
                        <a:noFill/>
                      </a:ln>
                      <a:extLst/>
                    </p:spPr>
                  </p:pic>
                </p:oleObj>
              </mc:Fallback>
            </mc:AlternateContent>
          </a:graphicData>
        </a:graphic>
      </p:graphicFrame>
      <p:sp>
        <p:nvSpPr>
          <p:cNvPr id="27654"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56" name="Rectangle 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58"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60" name="Rectangle 13"/>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62" name="Rectangle 15"/>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4704"/>
                <a:ext cx="8229600" cy="4176464"/>
              </a:xfrm>
            </p:spPr>
            <p:txBody>
              <a:bodyPr/>
              <a:lstStyle/>
              <a:p>
                <a:r>
                  <a:rPr lang="en-US" dirty="0"/>
                  <a:t>Miller generalizes the M&amp;M relationship shown in Equation (4.24) to include personal taxes on dividends and capital gains as well as taxes on interest income, to yield</a:t>
                </a:r>
                <a:r>
                  <a:rPr lang="en-US" dirty="0" smtClean="0"/>
                  <a:t>:</a:t>
                </a:r>
              </a:p>
              <a:p>
                <a:endParaRPr lang="en-US" dirty="0"/>
              </a:p>
              <a:p>
                <a:endParaRPr lang="en-US" dirty="0" smtClean="0"/>
              </a:p>
              <a:p>
                <a:endParaRPr lang="en-US" dirty="0"/>
              </a:p>
              <a:p>
                <a:r>
                  <a:rPr lang="en-US" dirty="0"/>
                  <a:t>in which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𝑝𝑠</m:t>
                        </m:r>
                      </m:sub>
                    </m:sSub>
                  </m:oMath>
                </a14:m>
                <a:r>
                  <a:rPr lang="en-US" dirty="0"/>
                  <a:t> is the personal tax rate on income from stock and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𝑝𝐵</m:t>
                        </m:r>
                      </m:sub>
                    </m:sSub>
                  </m:oMath>
                </a14:m>
                <a:r>
                  <a:rPr lang="en-US" dirty="0"/>
                  <a:t> is the personal tax rate on income from </a:t>
                </a:r>
                <a:r>
                  <a:rPr lang="en-US" dirty="0" smtClean="0"/>
                  <a:t>bonds.</a:t>
                </a:r>
                <a:endParaRPr lang="en-US" dirty="0"/>
              </a:p>
              <a:p>
                <a:r>
                  <a:rPr lang="en-US" dirty="0" smtClean="0"/>
                  <a:t>Using </a:t>
                </a:r>
                <a:r>
                  <a:rPr lang="en-US" dirty="0"/>
                  <a:t>Equation (4.25) and the assumption of market equilibrium, and the fact that individual investors can defer income on stocks indefinitely (or that there exists a group of investors who are tax exempt, namely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𝑝𝑠</m:t>
                        </m:r>
                      </m:sub>
                    </m:sSub>
                    <m:r>
                      <a:rPr lang="en-US">
                        <a:latin typeface="Cambria Math"/>
                      </a:rPr>
                      <m:t>=0</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4704"/>
                <a:ext cx="8229600" cy="4176464"/>
              </a:xfrm>
              <a:blipFill rotWithShape="1">
                <a:blip r:embed="rId3"/>
                <a:stretch>
                  <a:fillRect l="-74" t="-729"/>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173737837"/>
              </p:ext>
            </p:extLst>
          </p:nvPr>
        </p:nvGraphicFramePr>
        <p:xfrm>
          <a:off x="2483768" y="1819920"/>
          <a:ext cx="3673475" cy="889000"/>
        </p:xfrm>
        <a:graphic>
          <a:graphicData uri="http://schemas.openxmlformats.org/presentationml/2006/ole">
            <mc:AlternateContent xmlns:mc="http://schemas.openxmlformats.org/markup-compatibility/2006">
              <mc:Choice xmlns:v="urn:schemas-microsoft-com:vml" Requires="v">
                <p:oleObj spid="_x0000_s46091" name="Equation" r:id="rId4" imgW="2082800" imgH="508000" progId="Equation.DSMT4">
                  <p:embed/>
                </p:oleObj>
              </mc:Choice>
              <mc:Fallback>
                <p:oleObj name="Equation" r:id="rId4" imgW="2082800" imgH="5080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819920"/>
                        <a:ext cx="36734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308304" y="1988840"/>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(4.25)</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399763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512" y="404664"/>
            <a:ext cx="8784976" cy="863749"/>
          </a:xfrm>
        </p:spPr>
        <p:txBody>
          <a:bodyPr/>
          <a:lstStyle/>
          <a:p>
            <a:r>
              <a:rPr lang="en-US" dirty="0"/>
              <a:t>In general, by using the 1963 M&amp;M relationship and the 1977 Miller relationship for tax shields, we can identify an upper and lower bound for the change in value associated with interest tax shields.</a:t>
            </a:r>
          </a:p>
        </p:txBody>
      </p:sp>
      <p:sp>
        <p:nvSpPr>
          <p:cNvPr id="3" name="TextBox 2"/>
          <p:cNvSpPr txBox="1"/>
          <p:nvPr/>
        </p:nvSpPr>
        <p:spPr>
          <a:xfrm>
            <a:off x="323528" y="1844824"/>
            <a:ext cx="648072" cy="40324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41209"/>
            <a:ext cx="7705957" cy="433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5877272"/>
            <a:ext cx="8136904" cy="360040"/>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4.2 Upper and Lower Bounds</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on the Value of Interest Tax Shelter</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48680"/>
                <a:ext cx="8229600" cy="5832648"/>
              </a:xfrm>
            </p:spPr>
            <p:txBody>
              <a:bodyPr/>
              <a:lstStyle/>
              <a:p>
                <a:r>
                  <a:rPr lang="en-US" dirty="0"/>
                  <a:t>The upper bound is defined by the M&amp;M arguments as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𝑐</m:t>
                        </m:r>
                      </m:sub>
                    </m:sSub>
                    <m:r>
                      <a:rPr lang="en-US" i="1">
                        <a:latin typeface="Cambria Math"/>
                      </a:rPr>
                      <m:t>𝐵</m:t>
                    </m:r>
                  </m:oMath>
                </a14:m>
                <a:r>
                  <a:rPr lang="en-US" dirty="0"/>
                  <a:t> — or, as discussed by Miller, the case where equity and debt income are taxed at the same rate. </a:t>
                </a:r>
                <a:endParaRPr lang="en-US" dirty="0" smtClean="0"/>
              </a:p>
              <a:p>
                <a:r>
                  <a:rPr lang="en-US" dirty="0" smtClean="0"/>
                  <a:t>The </a:t>
                </a:r>
                <a:r>
                  <a:rPr lang="en-US" dirty="0"/>
                  <a:t>lower bound is zero, which can occur under four circumstances, labeled 1 through 4 in Figure 4-2. </a:t>
                </a:r>
                <a:endParaRPr lang="en-US" dirty="0" smtClean="0"/>
              </a:p>
              <a:p>
                <a:r>
                  <a:rPr lang="en-US" dirty="0" smtClean="0"/>
                  <a:t>If </a:t>
                </a:r>
                <a:r>
                  <a:rPr lang="en-US" dirty="0"/>
                  <a:t>there is no corporate or personal tax then there is no tax shield from interest deductibility</a:t>
                </a:r>
                <a:r>
                  <a:rPr lang="en-US" dirty="0" smtClean="0"/>
                  <a:t>.</a:t>
                </a:r>
              </a:p>
              <a:p>
                <a:r>
                  <a:rPr lang="en-US" dirty="0" smtClean="0"/>
                  <a:t>Case </a:t>
                </a:r>
                <a:r>
                  <a:rPr lang="en-US" dirty="0"/>
                  <a:t>2 shows that if the product of the after-tax factors for corporate and personal tax on equals the after-tax factor for debt, then the </a:t>
                </a:r>
                <a:r>
                  <a:rPr lang="en-US" dirty="0" smtClean="0"/>
                  <a:t>term </a:t>
                </a:r>
              </a:p>
              <a:p>
                <a:endParaRPr lang="en-US" dirty="0"/>
              </a:p>
              <a:p>
                <a:endParaRPr lang="en-US" dirty="0" smtClean="0"/>
              </a:p>
              <a:p>
                <a:endParaRPr lang="en-US" dirty="0" smtClean="0"/>
              </a:p>
              <a:p>
                <a:pPr marL="0" indent="0">
                  <a:buNone/>
                </a:pPr>
                <a:r>
                  <a:rPr lang="en-US" dirty="0" smtClean="0"/>
                  <a:t>equals </a:t>
                </a:r>
                <a:r>
                  <a:rPr lang="en-US" dirty="0"/>
                  <a:t>one and the tax shield has zero value. </a:t>
                </a:r>
                <a:endParaRPr lang="en-US" dirty="0" smtClean="0"/>
              </a:p>
              <a:p>
                <a:r>
                  <a:rPr lang="en-US" dirty="0"/>
                  <a:t>In Figure </a:t>
                </a:r>
                <a:r>
                  <a:rPr lang="en-US" dirty="0" smtClean="0"/>
                  <a:t>4.2 </a:t>
                </a:r>
                <a:r>
                  <a:rPr lang="en-US" dirty="0"/>
                  <a:t>the </a:t>
                </a:r>
                <a:r>
                  <a:rPr lang="en-US" i="1" dirty="0"/>
                  <a:t>x</a:t>
                </a:r>
                <a:r>
                  <a:rPr lang="en-US" dirty="0"/>
                  <a:t>- (horizontal) axis is defined as the relative personal tax rate, that is, the ratio of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𝑝𝑠</m:t>
                        </m:r>
                      </m:sub>
                    </m:sSub>
                  </m:oMath>
                </a14:m>
                <a:r>
                  <a:rPr lang="en-US" dirty="0"/>
                  <a:t> to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𝑝𝐵</m:t>
                        </m:r>
                      </m:sub>
                    </m:sSub>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48680"/>
                <a:ext cx="8229600" cy="5832648"/>
              </a:xfrm>
              <a:blipFill rotWithShape="1">
                <a:blip r:embed="rId3"/>
                <a:stretch>
                  <a:fillRect l="-741" t="-52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55863489"/>
              </p:ext>
            </p:extLst>
          </p:nvPr>
        </p:nvGraphicFramePr>
        <p:xfrm>
          <a:off x="3699086" y="3645024"/>
          <a:ext cx="1891313" cy="936104"/>
        </p:xfrm>
        <a:graphic>
          <a:graphicData uri="http://schemas.openxmlformats.org/presentationml/2006/ole">
            <mc:AlternateContent xmlns:mc="http://schemas.openxmlformats.org/markup-compatibility/2006">
              <mc:Choice xmlns:v="urn:schemas-microsoft-com:vml" Requires="v">
                <p:oleObj spid="_x0000_s48136" name="Equation" r:id="rId4" imgW="939800" imgH="469900" progId="Equation.DSMT4">
                  <p:embed/>
                </p:oleObj>
              </mc:Choice>
              <mc:Fallback>
                <p:oleObj name="Equation" r:id="rId4" imgW="939800" imgH="469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086" y="3645024"/>
                        <a:ext cx="1891313" cy="936104"/>
                      </a:xfrm>
                      <a:prstGeom prst="rect">
                        <a:avLst/>
                      </a:prstGeom>
                      <a:noFill/>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87667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微軟正黑體" pitchFamily="34" charset="-120"/>
              </a:rPr>
              <a:t>Theories</a:t>
            </a:r>
          </a:p>
        </p:txBody>
      </p:sp>
      <p:sp>
        <p:nvSpPr>
          <p:cNvPr id="8195" name="Content Placeholder 2"/>
          <p:cNvSpPr>
            <a:spLocks noGrp="1"/>
          </p:cNvSpPr>
          <p:nvPr>
            <p:ph idx="1"/>
          </p:nvPr>
        </p:nvSpPr>
        <p:spPr>
          <a:xfrm>
            <a:off x="395288" y="1628775"/>
            <a:ext cx="8229600" cy="3597275"/>
          </a:xfrm>
        </p:spPr>
        <p:txBody>
          <a:bodyPr/>
          <a:lstStyle/>
          <a:p>
            <a:r>
              <a:rPr lang="en-US" smtClean="0">
                <a:ea typeface="微軟正黑體" pitchFamily="34" charset="-120"/>
              </a:rPr>
              <a:t>Valuation theories are the basic tools for determining the intrinsic value of alternative financial instruments. </a:t>
            </a:r>
          </a:p>
          <a:p>
            <a:r>
              <a:rPr lang="en-US" smtClean="0">
                <a:ea typeface="微軟正黑體" pitchFamily="34" charset="-120"/>
              </a:rPr>
              <a:t>There are four alternative but interrelated valuation models of financial theory that might be useful for the analysis of securities and the management of portfolios:</a:t>
            </a:r>
          </a:p>
          <a:p>
            <a:pPr marL="911225" lvl="1" indent="-457200">
              <a:buFont typeface="Century Gothic" pitchFamily="34" charset="0"/>
              <a:buAutoNum type="arabicPeriod"/>
            </a:pPr>
            <a:r>
              <a:rPr lang="en-US" smtClean="0">
                <a:ea typeface="微軟正黑體" pitchFamily="34" charset="-120"/>
              </a:rPr>
              <a:t>Discounted cash-flow valuation theory (classical financial theory)</a:t>
            </a:r>
          </a:p>
          <a:p>
            <a:pPr marL="911225" lvl="1" indent="-457200">
              <a:buFont typeface="Century Gothic" pitchFamily="34" charset="0"/>
              <a:buAutoNum type="arabicPeriod"/>
            </a:pPr>
            <a:r>
              <a:rPr lang="en-US" smtClean="0">
                <a:ea typeface="微軟正黑體" pitchFamily="34" charset="-120"/>
              </a:rPr>
              <a:t>M&amp;M valuation theory (neoclassical financial theory)</a:t>
            </a:r>
          </a:p>
          <a:p>
            <a:pPr marL="911225" lvl="1" indent="-457200">
              <a:buFont typeface="Century Gothic" pitchFamily="34" charset="0"/>
              <a:buAutoNum type="arabicPeriod"/>
            </a:pPr>
            <a:r>
              <a:rPr lang="en-US" smtClean="0">
                <a:ea typeface="微軟正黑體" pitchFamily="34" charset="-120"/>
              </a:rPr>
              <a:t>Capital asset pricing model (CAPM)</a:t>
            </a:r>
          </a:p>
          <a:p>
            <a:pPr marL="911225" lvl="1" indent="-457200">
              <a:buFont typeface="Century Gothic" pitchFamily="34" charset="0"/>
              <a:buAutoNum type="arabicPeriod"/>
            </a:pPr>
            <a:r>
              <a:rPr lang="en-US" smtClean="0">
                <a:ea typeface="微軟正黑體" pitchFamily="34" charset="-120"/>
              </a:rPr>
              <a:t>Option pricing theory (OPT)</a:t>
            </a:r>
          </a:p>
          <a:p>
            <a:endParaRPr lang="en-US" smtClean="0">
              <a:ea typeface="微軟正黑體" pitchFamily="34" charset="-120"/>
            </a:endParaRP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76672"/>
                <a:ext cx="8229600" cy="5976664"/>
              </a:xfrm>
            </p:spPr>
            <p:txBody>
              <a:bodyPr/>
              <a:lstStyle/>
              <a:p>
                <a:r>
                  <a:rPr lang="en-US" dirty="0"/>
                  <a:t>Three situations for the value of </a:t>
                </a:r>
                <a14:m>
                  <m:oMath xmlns:m="http://schemas.openxmlformats.org/officeDocument/2006/math">
                    <m:f>
                      <m:fPr>
                        <m:type m:val="lin"/>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𝑝𝑠</m:t>
                            </m:r>
                          </m:sub>
                        </m:sSub>
                      </m:num>
                      <m:den>
                        <m:sSub>
                          <m:sSubPr>
                            <m:ctrlPr>
                              <a:rPr lang="en-US" i="1">
                                <a:latin typeface="Cambria Math"/>
                              </a:rPr>
                            </m:ctrlPr>
                          </m:sSubPr>
                          <m:e>
                            <m:r>
                              <a:rPr lang="en-US" i="1">
                                <a:latin typeface="Cambria Math"/>
                              </a:rPr>
                              <m:t>𝑡</m:t>
                            </m:r>
                          </m:e>
                          <m:sub>
                            <m:r>
                              <a:rPr lang="en-US" i="1">
                                <a:latin typeface="Cambria Math"/>
                              </a:rPr>
                              <m:t>𝑝𝐵</m:t>
                            </m:r>
                          </m:sub>
                        </m:sSub>
                      </m:den>
                    </m:f>
                  </m:oMath>
                </a14:m>
                <a:r>
                  <a:rPr lang="en-US" dirty="0"/>
                  <a:t> are considered: it may be (1) less than one, (2) equal to one, or (3) greater than one. </a:t>
                </a:r>
                <a:endParaRPr lang="en-US" dirty="0" smtClean="0"/>
              </a:p>
              <a:p>
                <a:r>
                  <a:rPr lang="en-US" dirty="0"/>
                  <a:t>These three cases are shown in Figure </a:t>
                </a:r>
                <a:r>
                  <a:rPr lang="en-US" dirty="0" smtClean="0"/>
                  <a:t>4.3 </a:t>
                </a:r>
                <a:r>
                  <a:rPr lang="en-US" dirty="0"/>
                  <a:t>by the letters A, B, and C.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Details for A, B, and C are in textbook page 137</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76672"/>
                <a:ext cx="8229600" cy="5976664"/>
              </a:xfrm>
              <a:blipFill rotWithShape="1">
                <a:blip r:embed="rId2"/>
                <a:stretch>
                  <a:fillRect l="-74" t="-7747"/>
                </a:stretch>
              </a:blipFill>
            </p:spPr>
            <p:txBody>
              <a:bodyPr/>
              <a:lstStyle/>
              <a:p>
                <a:r>
                  <a:rPr lang="en-US">
                    <a:noFill/>
                  </a:rPr>
                  <a:t> </a:t>
                </a:r>
              </a:p>
            </p:txBody>
          </p:sp>
        </mc:Fallback>
      </mc:AlternateContent>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393" y="1556792"/>
            <a:ext cx="626791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51520" y="5445224"/>
                <a:ext cx="8568952" cy="576064"/>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4.3 The Relationship between</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t>
                </a:r>
                <a14:m>
                  <m:oMath xmlns:m="http://schemas.openxmlformats.org/officeDocument/2006/math">
                    <m:sSub>
                      <m:sSubPr>
                        <m:ctrlP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ctrlPr>
                      </m:sSubPr>
                      <m:e>
                        <m: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t>𝑡</m:t>
                        </m:r>
                      </m:e>
                      <m:sub>
                        <m: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t>𝑝𝑠</m:t>
                        </m:r>
                      </m:sub>
                    </m:sSub>
                  </m:oMath>
                </a14:m>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and </a:t>
                </a:r>
                <a14:m>
                  <m:oMath xmlns:m="http://schemas.openxmlformats.org/officeDocument/2006/math">
                    <m:sSub>
                      <m:sSubPr>
                        <m:ctrlP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ctrlPr>
                      </m:sSubPr>
                      <m:e>
                        <m: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t>𝑡</m:t>
                        </m:r>
                      </m:e>
                      <m:sub>
                        <m:r>
                          <a:rPr kumimoji="0" lang="en-US" sz="1400" b="0" i="1" u="none" strike="noStrike" kern="1200" cap="none" spc="0" normalizeH="0" noProof="0" smtClean="0">
                            <a:ln>
                              <a:noFill/>
                            </a:ln>
                            <a:solidFill>
                              <a:schemeClr val="accent1"/>
                            </a:solidFill>
                            <a:effectLst/>
                            <a:uLnTx/>
                            <a:uFillTx/>
                            <a:latin typeface="Cambria Math"/>
                            <a:ea typeface="+mj-ea"/>
                            <a:cs typeface="Times New Roman" pitchFamily="18" charset="0"/>
                          </a:rPr>
                          <m:t>𝑝𝐵</m:t>
                        </m:r>
                      </m:sub>
                    </m:sSub>
                  </m:oMath>
                </a14:m>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and the Value of the Tax Shield on Interest</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5445224"/>
                <a:ext cx="8568952" cy="576064"/>
              </a:xfrm>
              <a:prstGeom prst="rect">
                <a:avLst/>
              </a:prstGeom>
              <a:blipFill rotWithShape="1">
                <a:blip r:embed="rId4"/>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122139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512" y="260648"/>
            <a:ext cx="8784975" cy="1008112"/>
          </a:xfrm>
        </p:spPr>
        <p:txBody>
          <a:bodyPr/>
          <a:lstStyle/>
          <a:p>
            <a:pPr algn="ctr"/>
            <a:r>
              <a:rPr lang="en-US" altLang="zh-TW" sz="2800" dirty="0" smtClean="0"/>
              <a:t>4.5 THE TAX REFORM ACT OF 1986 AND ITS IMPACT ON FIRM VALUE   </a:t>
            </a:r>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80928"/>
            <a:ext cx="6840760" cy="340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6093296"/>
            <a:ext cx="856895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4.4</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The Impact of the Tax Reform Act of 1986 on the Value of the Interest Tax Shield</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6" name="Content Placeholder 2"/>
          <p:cNvSpPr>
            <a:spLocks noGrp="1"/>
          </p:cNvSpPr>
          <p:nvPr>
            <p:ph idx="1"/>
          </p:nvPr>
        </p:nvSpPr>
        <p:spPr>
          <a:xfrm>
            <a:off x="395536" y="1268760"/>
            <a:ext cx="8229600" cy="1274533"/>
          </a:xfrm>
        </p:spPr>
        <p:txBody>
          <a:bodyPr/>
          <a:lstStyle/>
          <a:p>
            <a:r>
              <a:rPr lang="en-US" sz="1800" dirty="0"/>
              <a:t>Considering these changes in the tax code — reduction of personal rates, equaling of personal tax rate on bond and equity income, and the reduction in the corporate tax rate — we envision the following scenario</a:t>
            </a:r>
            <a:r>
              <a:rPr lang="en-US" sz="1800" dirty="0" smtClean="0"/>
              <a:t>.</a:t>
            </a:r>
          </a:p>
          <a:p>
            <a:r>
              <a:rPr lang="en-US" sz="1800" dirty="0"/>
              <a:t>Figure </a:t>
            </a:r>
            <a:r>
              <a:rPr lang="en-US" sz="1800" dirty="0" smtClean="0"/>
              <a:t>4.4 </a:t>
            </a:r>
            <a:r>
              <a:rPr lang="en-US" sz="1800" dirty="0"/>
              <a:t>illustrates the general position of the value of the interest tax shield up to the end of 1986. </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6990"/>
            <a:ext cx="8784976" cy="639762"/>
          </a:xfrm>
        </p:spPr>
        <p:txBody>
          <a:bodyPr/>
          <a:lstStyle/>
          <a:p>
            <a:pPr algn="ctr"/>
            <a:r>
              <a:rPr lang="en-US" dirty="0" smtClean="0"/>
              <a:t>4.6 Corporate Response to the Tax Reform Act of 1986</a:t>
            </a:r>
            <a:endParaRPr lang="en-US" dirty="0"/>
          </a:p>
        </p:txBody>
      </p:sp>
      <p:sp>
        <p:nvSpPr>
          <p:cNvPr id="3" name="Content Placeholder 2"/>
          <p:cNvSpPr>
            <a:spLocks noGrp="1"/>
          </p:cNvSpPr>
          <p:nvPr>
            <p:ph idx="1"/>
          </p:nvPr>
        </p:nvSpPr>
        <p:spPr>
          <a:xfrm>
            <a:off x="457200" y="1628800"/>
            <a:ext cx="8229600" cy="4497363"/>
          </a:xfrm>
        </p:spPr>
        <p:txBody>
          <a:bodyPr/>
          <a:lstStyle/>
          <a:p>
            <a:r>
              <a:rPr lang="en-US" dirty="0"/>
              <a:t>The important implications of this section for security analysts are that dividend policy and leverage policy may not be as significant in the determination of the market value of the firm as originally assumed, and that primary emphasis should be put on the investment policy of the firm. </a:t>
            </a:r>
            <a:endParaRPr lang="en-US" dirty="0" smtClean="0"/>
          </a:p>
          <a:p>
            <a:endParaRPr lang="en-US" dirty="0" smtClean="0"/>
          </a:p>
          <a:p>
            <a:r>
              <a:rPr lang="en-US" dirty="0"/>
              <a:t>The impact of dividend policy seems to be closely involved with the information content included in the dividend decisions of management, as the same valuation can be determined using approaches that do not specifically include dividends</a:t>
            </a:r>
            <a:r>
              <a:rPr lang="en-US" dirty="0" smtClean="0"/>
              <a:t>.</a:t>
            </a:r>
          </a:p>
          <a:p>
            <a:endParaRPr lang="en-US" dirty="0" smtClean="0"/>
          </a:p>
          <a:p>
            <a:r>
              <a:rPr lang="en-US" dirty="0"/>
              <a:t>The impact of debt leverage is heavily dependent upon the tax laws concerning the deductibility of interest payments. </a:t>
            </a:r>
            <a:endParaRPr lang="en-US" dirty="0" smtClean="0"/>
          </a:p>
        </p:txBody>
      </p:sp>
      <p:sp>
        <p:nvSpPr>
          <p:cNvPr id="4" name="Slide Number Placeholder 3"/>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655974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4" y="548482"/>
            <a:ext cx="8856983" cy="576262"/>
          </a:xfrm>
        </p:spPr>
        <p:txBody>
          <a:bodyPr/>
          <a:lstStyle/>
          <a:p>
            <a:pPr algn="ctr"/>
            <a:r>
              <a:rPr lang="en-US" altLang="zh-TW" sz="3200" dirty="0" smtClean="0"/>
              <a:t>4.7 CAPITAL ASSET PRICING MODEL (CAPM) </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215106" y="1556792"/>
                <a:ext cx="8713787" cy="4536503"/>
              </a:xfrm>
            </p:spPr>
            <p:txBody>
              <a:bodyPr/>
              <a:lstStyle/>
              <a:p>
                <a:r>
                  <a:rPr lang="en-US" dirty="0"/>
                  <a:t>The </a:t>
                </a:r>
                <a:r>
                  <a:rPr lang="en-US" b="1" dirty="0"/>
                  <a:t>CAPM </a:t>
                </a:r>
                <a:r>
                  <a:rPr lang="en-US" dirty="0"/>
                  <a:t>is a generalized version of M&amp;M theory in which M&amp;M theory is provided with a link to the market:</a:t>
                </a:r>
              </a:p>
              <a:p>
                <a:pPr>
                  <a:buFont typeface="Wingdings" pitchFamily="2" charset="2"/>
                  <a:buNone/>
                </a:pPr>
                <a:r>
                  <a:rPr lang="en-US" altLang="zh-TW" dirty="0" smtClean="0"/>
                  <a:t>                                                                    </a:t>
                </a:r>
              </a:p>
              <a:p>
                <a:pPr>
                  <a:buFont typeface="Wingdings" pitchFamily="2" charset="2"/>
                  <a:buNone/>
                </a:pPr>
                <a:r>
                  <a:rPr lang="en-US" altLang="zh-TW" dirty="0" smtClean="0"/>
                  <a:t>where:</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𝑗</m:t>
                        </m:r>
                      </m:sub>
                    </m:sSub>
                  </m:oMath>
                </a14:m>
                <a:r>
                  <a:rPr lang="en-US" altLang="zh-TW" dirty="0" smtClean="0"/>
                  <a:t> = the rate of return for security </a:t>
                </a:r>
                <a:r>
                  <a:rPr lang="en-US" altLang="zh-TW" i="1" dirty="0" smtClean="0"/>
                  <a:t>j</a:t>
                </a:r>
                <a:r>
                  <a:rPr lang="en-US" altLang="zh-TW" dirty="0" smtClean="0"/>
                  <a:t> ;  </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𝑗</m:t>
                        </m:r>
                      </m:sub>
                    </m:sSub>
                  </m:oMath>
                </a14:m>
                <a:r>
                  <a:rPr lang="en-US" altLang="zh-TW" dirty="0" smtClean="0"/>
                  <a:t> = a volatility measure relating the rate of return on </a:t>
                </a:r>
                <a:br>
                  <a:rPr lang="en-US" altLang="zh-TW" dirty="0" smtClean="0"/>
                </a:br>
                <a:r>
                  <a:rPr lang="en-US" altLang="zh-TW" dirty="0" smtClean="0"/>
                  <a:t>          security </a:t>
                </a:r>
                <a:r>
                  <a:rPr lang="en-US" altLang="zh-TW" i="1" dirty="0" smtClean="0"/>
                  <a:t>j</a:t>
                </a:r>
                <a:r>
                  <a:rPr lang="en-US" altLang="zh-TW" dirty="0" smtClean="0"/>
                  <a:t> with that of the market over time;</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altLang="zh-TW" dirty="0" smtClean="0"/>
                  <a:t> = the rate of return for the overall market (typically </a:t>
                </a:r>
                <a:br>
                  <a:rPr lang="en-US" altLang="zh-TW" dirty="0" smtClean="0"/>
                </a:br>
                <a:r>
                  <a:rPr lang="en-US" altLang="zh-TW" dirty="0" smtClean="0"/>
                  <a:t>          measured by the rate of return reflected by a market </a:t>
                </a:r>
                <a:br>
                  <a:rPr lang="en-US" altLang="zh-TW" dirty="0" smtClean="0"/>
                </a:br>
                <a:r>
                  <a:rPr lang="en-US" altLang="zh-TW" dirty="0" smtClean="0"/>
                  <a:t>          index, such as the S&amp;P 500); and</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sub>
                    </m:sSub>
                  </m:oMath>
                </a14:m>
                <a:r>
                  <a:rPr lang="en-US" altLang="zh-TW" dirty="0" smtClean="0"/>
                  <a:t> = the risk-free rate available in the market (usually the </a:t>
                </a:r>
                <a:br>
                  <a:rPr lang="en-US" altLang="zh-TW" dirty="0" smtClean="0"/>
                </a:br>
                <a:r>
                  <a:rPr lang="en-US" altLang="zh-TW" dirty="0" smtClean="0"/>
                  <a:t>          rate of return on U.S. Treasury bills is used as a </a:t>
                </a:r>
                <a:br>
                  <a:rPr lang="en-US" altLang="zh-TW" dirty="0" smtClean="0"/>
                </a:br>
                <a:r>
                  <a:rPr lang="en-US" altLang="zh-TW" dirty="0" smtClean="0"/>
                  <a:t>          proxy).</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215106" y="1556792"/>
                <a:ext cx="8713787" cy="4536503"/>
              </a:xfrm>
              <a:blipFill rotWithShape="1">
                <a:blip r:embed="rId3"/>
                <a:stretch>
                  <a:fillRect l="-699" t="-671" b="-3087"/>
                </a:stretch>
              </a:blipFill>
            </p:spPr>
            <p:txBody>
              <a:bodyPr/>
              <a:lstStyle/>
              <a:p>
                <a:r>
                  <a:rPr lang="en-US">
                    <a:noFill/>
                  </a:rPr>
                  <a:t> </a:t>
                </a:r>
              </a:p>
            </p:txBody>
          </p:sp>
        </mc:Fallback>
      </mc:AlternateContent>
      <p:sp>
        <p:nvSpPr>
          <p:cNvPr id="3174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1749" name="Object 4"/>
          <p:cNvGraphicFramePr>
            <a:graphicFrameLocks noChangeAspect="1"/>
          </p:cNvGraphicFramePr>
          <p:nvPr>
            <p:extLst>
              <p:ext uri="{D42A27DB-BD31-4B8C-83A1-F6EECF244321}">
                <p14:modId xmlns:p14="http://schemas.microsoft.com/office/powerpoint/2010/main" val="2966166537"/>
              </p:ext>
            </p:extLst>
          </p:nvPr>
        </p:nvGraphicFramePr>
        <p:xfrm>
          <a:off x="1259632" y="2287799"/>
          <a:ext cx="3960440" cy="493129"/>
        </p:xfrm>
        <a:graphic>
          <a:graphicData uri="http://schemas.openxmlformats.org/presentationml/2006/ole">
            <mc:AlternateContent xmlns:mc="http://schemas.openxmlformats.org/markup-compatibility/2006">
              <mc:Choice xmlns:v="urn:schemas-microsoft-com:vml" Requires="v">
                <p:oleObj spid="_x0000_s31813" name="Equation" r:id="rId4" imgW="1917700" imgH="241300" progId="Equation.DSMT4">
                  <p:embed/>
                </p:oleObj>
              </mc:Choice>
              <mc:Fallback>
                <p:oleObj name="Equation" r:id="rId4" imgW="1917700" imgH="241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287799"/>
                        <a:ext cx="3960440" cy="493129"/>
                      </a:xfrm>
                      <a:prstGeom prst="rect">
                        <a:avLst/>
                      </a:prstGeom>
                      <a:noFill/>
                      <a:ln>
                        <a:noFill/>
                      </a:ln>
                      <a:extLst/>
                    </p:spPr>
                  </p:pic>
                </p:oleObj>
              </mc:Fallback>
            </mc:AlternateContent>
          </a:graphicData>
        </a:graphic>
      </p:graphicFrame>
      <p:sp>
        <p:nvSpPr>
          <p:cNvPr id="31750"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52"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54"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56"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TextBox 13"/>
          <p:cNvSpPr txBox="1"/>
          <p:nvPr/>
        </p:nvSpPr>
        <p:spPr>
          <a:xfrm>
            <a:off x="5868144" y="234843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(4.26)</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476672"/>
                <a:ext cx="8568952" cy="5976664"/>
              </a:xfrm>
            </p:spPr>
            <p:txBody>
              <a:bodyPr/>
              <a:lstStyle/>
              <a:p>
                <a:r>
                  <a:rPr lang="en-US" dirty="0"/>
                  <a:t> In the CAPM framework, the valuation of a company’s securities is dependent not only upon their cash flows but also upon those of other securities available for investment</a:t>
                </a:r>
                <a:r>
                  <a:rPr lang="en-US" dirty="0" smtClean="0"/>
                  <a:t>.</a:t>
                </a:r>
              </a:p>
              <a:p>
                <a:r>
                  <a:rPr lang="en-US" dirty="0"/>
                  <a:t>T</a:t>
                </a:r>
                <a:r>
                  <a:rPr lang="en-US" dirty="0" smtClean="0"/>
                  <a:t>he </a:t>
                </a:r>
                <a:r>
                  <a:rPr lang="en-US" dirty="0"/>
                  <a:t>security return can be divided into two components: a systematic component that is perfectly correlated with the overall market return and an unsystematic component that is independent of the market return:</a:t>
                </a:r>
              </a:p>
              <a:p>
                <a:pPr marL="0" indent="0" algn="ctr">
                  <a:spcBef>
                    <a:spcPts val="600"/>
                  </a:spcBef>
                  <a:spcAft>
                    <a:spcPts val="600"/>
                  </a:spcAft>
                  <a:buNone/>
                </a:pPr>
                <a:r>
                  <a:rPr lang="en-US" b="1" dirty="0" smtClean="0"/>
                  <a:t>Security </a:t>
                </a:r>
                <a:r>
                  <a:rPr lang="en-US" b="1" dirty="0"/>
                  <a:t>return = Systematic return + Unsystematic </a:t>
                </a:r>
                <a:r>
                  <a:rPr lang="en-US" b="1" dirty="0" smtClean="0"/>
                  <a:t>return</a:t>
                </a:r>
              </a:p>
              <a:p>
                <a:pPr>
                  <a:spcBef>
                    <a:spcPts val="600"/>
                  </a:spcBef>
                  <a:spcAft>
                    <a:spcPts val="0"/>
                  </a:spcAft>
                </a:pPr>
                <a:r>
                  <a:rPr lang="en-US" dirty="0"/>
                  <a:t>Since the security return is perfectly correlated with the market return, it can be expressed as a constant, </a:t>
                </a:r>
                <a:r>
                  <a:rPr lang="en-US" b="1" dirty="0"/>
                  <a:t>beta, </a:t>
                </a:r>
                <a:r>
                  <a:rPr lang="en-US" dirty="0"/>
                  <a:t>multiplied by the market return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a:t> ). </a:t>
                </a:r>
                <a:endParaRPr lang="en-US" dirty="0" smtClean="0"/>
              </a:p>
              <a:p>
                <a:pPr>
                  <a:spcBef>
                    <a:spcPts val="600"/>
                  </a:spcBef>
                  <a:spcAft>
                    <a:spcPts val="0"/>
                  </a:spcAft>
                </a:pPr>
                <a:r>
                  <a:rPr lang="en-US" dirty="0"/>
                  <a:t>The beta is a volatility index, measuring the sensitivity of the security return to changes in the market return</a:t>
                </a:r>
                <a:r>
                  <a:rPr lang="en-US" dirty="0" smtClean="0"/>
                  <a:t>.</a:t>
                </a:r>
              </a:p>
              <a:p>
                <a:pPr>
                  <a:spcBef>
                    <a:spcPts val="600"/>
                  </a:spcBef>
                  <a:spcAft>
                    <a:spcPts val="0"/>
                  </a:spcAft>
                </a:pPr>
                <a:r>
                  <a:rPr lang="en-US" dirty="0" smtClean="0"/>
                  <a:t>The </a:t>
                </a:r>
                <a:r>
                  <a:rPr lang="en-US" dirty="0"/>
                  <a:t>standard deviation of the probability distribution of a security’s rate of return is considered to be an appropriate measure of the total risk of that security. </a:t>
                </a:r>
                <a:endParaRPr lang="en-US" dirty="0" smtClean="0"/>
              </a:p>
              <a:p>
                <a:pPr>
                  <a:spcBef>
                    <a:spcPts val="600"/>
                  </a:spcBef>
                  <a:spcAft>
                    <a:spcPts val="0"/>
                  </a:spcAft>
                </a:pPr>
                <a:r>
                  <a:rPr lang="en-US" dirty="0" smtClean="0"/>
                  <a:t>This </a:t>
                </a:r>
                <a:r>
                  <a:rPr lang="en-US" dirty="0"/>
                  <a:t>total risk can be broken down into systematic and unsystematic components, just as noted above for security return:</a:t>
                </a:r>
              </a:p>
              <a:p>
                <a:pPr marL="0" indent="0" algn="ctr">
                  <a:spcBef>
                    <a:spcPts val="600"/>
                  </a:spcBef>
                  <a:spcAft>
                    <a:spcPts val="600"/>
                  </a:spcAft>
                  <a:buNone/>
                </a:pPr>
                <a:r>
                  <a:rPr lang="en-US" b="1" dirty="0"/>
                  <a:t>Total security risk = Systematic risk + Unsystematic risk</a:t>
                </a:r>
              </a:p>
              <a:p>
                <a:pPr>
                  <a:spcBef>
                    <a:spcPts val="600"/>
                  </a:spcBef>
                  <a:spcAft>
                    <a:spcPts val="0"/>
                  </a:spcAft>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476672"/>
                <a:ext cx="8568952" cy="5976664"/>
              </a:xfrm>
              <a:blipFill rotWithShape="1">
                <a:blip r:embed="rId2"/>
                <a:stretch>
                  <a:fillRect l="-71" t="-510"/>
                </a:stretch>
              </a:blipFill>
            </p:spPr>
            <p:txBody>
              <a:bodyPr/>
              <a:lstStyle/>
              <a:p>
                <a:r>
                  <a:rPr lang="en-US">
                    <a:noFill/>
                  </a:rPr>
                  <a:t> </a:t>
                </a:r>
              </a:p>
            </p:txBody>
          </p:sp>
        </mc:Fallback>
      </mc:AlternateContent>
      <p:sp>
        <p:nvSpPr>
          <p:cNvPr id="4" name="TextBox 3"/>
          <p:cNvSpPr txBox="1"/>
          <p:nvPr/>
        </p:nvSpPr>
        <p:spPr>
          <a:xfrm>
            <a:off x="7812360" y="2420888"/>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(4.27)</a:t>
            </a:r>
          </a:p>
        </p:txBody>
      </p:sp>
      <p:sp>
        <p:nvSpPr>
          <p:cNvPr id="5" name="TextBox 4"/>
          <p:cNvSpPr txBox="1"/>
          <p:nvPr/>
        </p:nvSpPr>
        <p:spPr>
          <a:xfrm>
            <a:off x="7812360" y="592643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(4.28)</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4018028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56991"/>
            <a:ext cx="4392488" cy="279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6093296"/>
            <a:ext cx="856895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4.5</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Diversification Process</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7" name="Content Placeholder 2"/>
          <p:cNvSpPr>
            <a:spLocks noGrp="1"/>
          </p:cNvSpPr>
          <p:nvPr>
            <p:ph idx="1"/>
          </p:nvPr>
        </p:nvSpPr>
        <p:spPr>
          <a:xfrm>
            <a:off x="457200" y="476672"/>
            <a:ext cx="8229600" cy="2736304"/>
          </a:xfrm>
        </p:spPr>
        <p:txBody>
          <a:bodyPr/>
          <a:lstStyle/>
          <a:p>
            <a:r>
              <a:rPr lang="en-US" dirty="0"/>
              <a:t>Diversification is achieved only when securities that are not perfectly correlated with one other are combined. </a:t>
            </a:r>
            <a:endParaRPr lang="en-US" dirty="0" smtClean="0"/>
          </a:p>
          <a:p>
            <a:r>
              <a:rPr lang="en-US" dirty="0" smtClean="0"/>
              <a:t>In </a:t>
            </a:r>
            <a:r>
              <a:rPr lang="en-US" dirty="0"/>
              <a:t>the process; the portfolio risk measure declines without any corresponding lowering of portfolio return (see Figure </a:t>
            </a:r>
            <a:r>
              <a:rPr lang="en-US" dirty="0" smtClean="0"/>
              <a:t>4.5</a:t>
            </a:r>
            <a:r>
              <a:rPr lang="en-US" dirty="0"/>
              <a:t>). </a:t>
            </a:r>
            <a:endParaRPr lang="en-US" dirty="0" smtClean="0"/>
          </a:p>
          <a:p>
            <a:r>
              <a:rPr lang="en-US" dirty="0"/>
              <a:t>It is assumed in this illustration that the selection of additional securities as the portfolio size is increased is performed in some random manner, although any selection process other than intentionally choosing perfectly correlated securities will suffice. </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7488237" cy="576263"/>
          </a:xfrm>
        </p:spPr>
        <p:txBody>
          <a:bodyPr/>
          <a:lstStyle/>
          <a:p>
            <a:r>
              <a:rPr lang="en-US" altLang="zh-TW" sz="2800" i="1" smtClean="0"/>
              <a:t>CAPITAL ASSET PRICING MODEL (CAPM)</a:t>
            </a:r>
            <a:r>
              <a:rPr lang="en-US" altLang="zh-TW" sz="4000" smtClean="0"/>
              <a:t> </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179388" y="1052513"/>
                <a:ext cx="8713787" cy="5545137"/>
              </a:xfrm>
            </p:spPr>
            <p:txBody>
              <a:bodyPr/>
              <a:lstStyle/>
              <a:p>
                <a:r>
                  <a:rPr lang="en-US" dirty="0"/>
                  <a:t>The capital-market line (CML) is derived assuming such a trade-off function</a:t>
                </a:r>
                <a:r>
                  <a:rPr lang="en-US" dirty="0" smtClean="0"/>
                  <a:t>.</a:t>
                </a:r>
                <a:endParaRPr lang="en-US" altLang="zh-TW" dirty="0" smtClean="0"/>
              </a:p>
              <a:p>
                <a:r>
                  <a:rPr lang="en-US" altLang="zh-TW" dirty="0" smtClean="0"/>
                  <a:t>Figure 4.6 shows where </a:t>
                </a:r>
                <a:r>
                  <a:rPr lang="en-US" dirty="0"/>
                  <a:t>point </a:t>
                </a:r>
                <a:r>
                  <a:rPr lang="en-US" i="1" dirty="0"/>
                  <a:t>M</a:t>
                </a:r>
                <a:r>
                  <a:rPr lang="en-US" dirty="0"/>
                  <a:t> is the market portfolio and points on the CML below and above </a:t>
                </a:r>
                <a:r>
                  <a:rPr lang="en-US" i="1" dirty="0"/>
                  <a:t>M</a:t>
                </a:r>
                <a:r>
                  <a:rPr lang="en-US" dirty="0"/>
                  <a:t> imply lending and borrowing at the risk-free rate, respectively</a:t>
                </a:r>
                <a:r>
                  <a:rPr lang="en-US" dirty="0" smtClean="0"/>
                  <a:t>.</a:t>
                </a:r>
              </a:p>
              <a:p>
                <a:r>
                  <a:rPr lang="en-US" dirty="0"/>
                  <a:t>The second way of adjusting the portfolio risk level is by investing in a fully diversified portfolio of securities (i.e., the correlation coefficient of the portfolio with the market,  is equal to 1.0) that has a weighted average beta equal to the systematic-risk level desired</a:t>
                </a:r>
                <a:r>
                  <a:rPr lang="en-US" dirty="0" smtClean="0"/>
                  <a:t>:</a:t>
                </a:r>
              </a:p>
              <a:p>
                <a:endParaRPr lang="en-US" dirty="0"/>
              </a:p>
              <a:p>
                <a:r>
                  <a:rPr lang="en-US" dirty="0"/>
                  <a:t>in which </a:t>
                </a:r>
                <a14:m>
                  <m:oMath xmlns:m="http://schemas.openxmlformats.org/officeDocument/2006/math">
                    <m:sSub>
                      <m:sSubPr>
                        <m:ctrlPr>
                          <a:rPr lang="en-US" i="1">
                            <a:latin typeface="Cambria Math"/>
                          </a:rPr>
                        </m:ctrlPr>
                      </m:sSubPr>
                      <m:e>
                        <m:r>
                          <a:rPr lang="en-US" i="1">
                            <a:latin typeface="Cambria Math"/>
                          </a:rPr>
                          <m:t>𝑊</m:t>
                        </m:r>
                      </m:e>
                      <m:sub>
                        <m:r>
                          <a:rPr lang="en-US" i="1">
                            <a:latin typeface="Cambria Math"/>
                          </a:rPr>
                          <m:t>𝑗</m:t>
                        </m:r>
                      </m:sub>
                    </m:sSub>
                  </m:oMath>
                </a14:m>
                <a:r>
                  <a:rPr lang="en-US" dirty="0"/>
                  <a:t> is the proportion of total funds invested in security </a:t>
                </a:r>
                <a:r>
                  <a:rPr lang="en-US" i="1" dirty="0"/>
                  <a:t>j</a:t>
                </a:r>
                <a:r>
                  <a:rPr lang="en-US" dirty="0"/>
                  <a:t>. </a:t>
                </a:r>
                <a:endParaRPr lang="en-US" dirty="0" smtClean="0"/>
              </a:p>
              <a:p>
                <a:pPr marL="0" indent="0">
                  <a:buNone/>
                </a:pPr>
                <a:endParaRPr lang="en-US" dirty="0"/>
              </a:p>
              <a:p>
                <a:endParaRPr lang="en-US" altLang="zh-TW" dirty="0" smtClean="0"/>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179388" y="1052513"/>
                <a:ext cx="8713787" cy="5545137"/>
              </a:xfrm>
              <a:blipFill rotWithShape="1">
                <a:blip r:embed="rId3"/>
                <a:stretch>
                  <a:fillRect l="-70" t="-550"/>
                </a:stretch>
              </a:blipFill>
            </p:spPr>
            <p:txBody>
              <a:bodyPr/>
              <a:lstStyle/>
              <a:p>
                <a:r>
                  <a:rPr lang="en-US">
                    <a:noFill/>
                  </a:rPr>
                  <a:t> </a:t>
                </a:r>
              </a:p>
            </p:txBody>
          </p:sp>
        </mc:Fallback>
      </mc:AlternateContent>
      <p:sp>
        <p:nvSpPr>
          <p:cNvPr id="337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797" name="Object 4"/>
          <p:cNvGraphicFramePr>
            <a:graphicFrameLocks noChangeAspect="1"/>
          </p:cNvGraphicFramePr>
          <p:nvPr>
            <p:extLst>
              <p:ext uri="{D42A27DB-BD31-4B8C-83A1-F6EECF244321}">
                <p14:modId xmlns:p14="http://schemas.microsoft.com/office/powerpoint/2010/main" val="4065731945"/>
              </p:ext>
            </p:extLst>
          </p:nvPr>
        </p:nvGraphicFramePr>
        <p:xfrm>
          <a:off x="3491880" y="3356470"/>
          <a:ext cx="1619622" cy="792610"/>
        </p:xfrm>
        <a:graphic>
          <a:graphicData uri="http://schemas.openxmlformats.org/presentationml/2006/ole">
            <mc:AlternateContent xmlns:mc="http://schemas.openxmlformats.org/markup-compatibility/2006">
              <mc:Choice xmlns:v="urn:schemas-microsoft-com:vml" Requires="v">
                <p:oleObj spid="_x0000_s33815" name="Equation" r:id="rId4" imgW="914400" imgH="444500" progId="Equation.DSMT4">
                  <p:embed/>
                </p:oleObj>
              </mc:Choice>
              <mc:Fallback>
                <p:oleObj name="Equation" r:id="rId4" imgW="914400" imgH="4445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356470"/>
                        <a:ext cx="1619622" cy="792610"/>
                      </a:xfrm>
                      <a:prstGeom prst="rect">
                        <a:avLst/>
                      </a:prstGeom>
                      <a:noFill/>
                      <a:ln>
                        <a:noFill/>
                      </a:ln>
                      <a:extLst/>
                    </p:spPr>
                  </p:pic>
                </p:oleObj>
              </mc:Fallback>
            </mc:AlternateContent>
          </a:graphicData>
        </a:graphic>
      </p:graphicFrame>
      <p:pic>
        <p:nvPicPr>
          <p:cNvPr id="3380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9752" y="4440615"/>
            <a:ext cx="4176464" cy="198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99609" y="5013176"/>
            <a:ext cx="2232248" cy="527044"/>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4.6</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Capital-Market Line</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9" name="TextBox 8"/>
          <p:cNvSpPr txBox="1"/>
          <p:nvPr/>
        </p:nvSpPr>
        <p:spPr>
          <a:xfrm>
            <a:off x="7283685" y="357301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(4.29)</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51520" y="476672"/>
                <a:ext cx="8640960" cy="5976664"/>
              </a:xfrm>
            </p:spPr>
            <p:txBody>
              <a:bodyPr/>
              <a:lstStyle/>
              <a:p>
                <a:r>
                  <a:rPr lang="en-US" dirty="0"/>
                  <a:t>T</a:t>
                </a:r>
                <a:r>
                  <a:rPr lang="en-US" dirty="0" smtClean="0"/>
                  <a:t>he </a:t>
                </a:r>
                <a:r>
                  <a:rPr lang="en-US" dirty="0"/>
                  <a:t>relationship between expected return and risk can be better defined through the illustration of the security-market line (SML) in Figure </a:t>
                </a:r>
                <a:r>
                  <a:rPr lang="en-US" dirty="0" smtClean="0"/>
                  <a:t>4.7 </a:t>
                </a:r>
                <a:r>
                  <a:rPr lang="en-US" dirty="0"/>
                  <a:t>in which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m:t>
                        </m:r>
                      </m:sub>
                    </m:sSub>
                  </m:oMath>
                </a14:m>
                <a:r>
                  <a:rPr lang="en-US" dirty="0"/>
                  <a:t> and  </a:t>
                </a:r>
                <a14:m>
                  <m:oMath xmlns:m="http://schemas.openxmlformats.org/officeDocument/2006/math">
                    <m:sSub>
                      <m:sSubPr>
                        <m:ctrlPr>
                          <a:rPr lang="en-US" i="1">
                            <a:latin typeface="Cambria Math"/>
                          </a:rPr>
                        </m:ctrlPr>
                      </m:sSubPr>
                      <m:e>
                        <m:r>
                          <a:rPr lang="en-US" i="1">
                            <a:latin typeface="Cambria Math"/>
                          </a:rPr>
                          <m:t>𝛽</m:t>
                        </m:r>
                      </m:e>
                      <m:sub>
                        <m:r>
                          <a:rPr lang="en-US" i="1">
                            <a:latin typeface="Cambria Math"/>
                          </a:rPr>
                          <m:t>𝑚</m:t>
                        </m:r>
                      </m:sub>
                    </m:sSub>
                  </m:oMath>
                </a14:m>
                <a:r>
                  <a:rPr lang="en-US" dirty="0" smtClean="0"/>
                  <a:t> </a:t>
                </a:r>
                <a:r>
                  <a:rPr lang="en-US" dirty="0"/>
                  <a:t>are the expected return and risk level of the market portfolio, respectively.</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51520" y="476672"/>
                <a:ext cx="8640960" cy="5976664"/>
              </a:xfrm>
              <a:blipFill rotWithShape="1">
                <a:blip r:embed="rId2"/>
                <a:stretch>
                  <a:fillRect l="-71" t="-510" r="-71"/>
                </a:stretch>
              </a:blipFill>
            </p:spPr>
            <p:txBody>
              <a:bodyPr/>
              <a:lstStyle/>
              <a:p>
                <a:r>
                  <a:rPr lang="en-US">
                    <a:noFill/>
                  </a:rPr>
                  <a:t> </a:t>
                </a:r>
              </a:p>
            </p:txBody>
          </p:sp>
        </mc:Fallback>
      </mc:AlternateContent>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6408712" cy="376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75656" y="5540220"/>
            <a:ext cx="640871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4.7</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Security-Market Line</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404813"/>
            <a:ext cx="7488237" cy="576262"/>
          </a:xfrm>
        </p:spPr>
        <p:txBody>
          <a:bodyPr/>
          <a:lstStyle/>
          <a:p>
            <a:r>
              <a:rPr lang="en-US" altLang="zh-TW" sz="4000" dirty="0" smtClean="0"/>
              <a:t>Sample Problem 4.4</a:t>
            </a:r>
          </a:p>
        </p:txBody>
      </p:sp>
      <p:sp>
        <p:nvSpPr>
          <p:cNvPr id="35843" name="Rectangle 3"/>
          <p:cNvSpPr>
            <a:spLocks noGrp="1" noChangeArrowheads="1"/>
          </p:cNvSpPr>
          <p:nvPr>
            <p:ph idx="1"/>
          </p:nvPr>
        </p:nvSpPr>
        <p:spPr>
          <a:xfrm>
            <a:off x="179388" y="1052513"/>
            <a:ext cx="8713787" cy="5545137"/>
          </a:xfrm>
        </p:spPr>
        <p:txBody>
          <a:bodyPr/>
          <a:lstStyle/>
          <a:p>
            <a:pPr>
              <a:buFont typeface="Wingdings" pitchFamily="2" charset="2"/>
              <a:buNone/>
            </a:pPr>
            <a:r>
              <a:rPr lang="en-US" altLang="zh-TW" sz="2400" smtClean="0"/>
              <a:t>The following is known about the market and LBO, Inc.:</a:t>
            </a:r>
          </a:p>
          <a:p>
            <a:pPr>
              <a:buFont typeface="Wingdings" pitchFamily="2" charset="2"/>
              <a:buNone/>
            </a:pPr>
            <a:r>
              <a:rPr lang="en-US" altLang="zh-TW" sz="2400" smtClean="0"/>
              <a:t>            Three-month T-bill rate                 = 8 percent</a:t>
            </a:r>
          </a:p>
          <a:p>
            <a:pPr>
              <a:buFont typeface="Wingdings" pitchFamily="2" charset="2"/>
              <a:buNone/>
            </a:pPr>
            <a:r>
              <a:rPr lang="en-US" altLang="zh-TW" sz="2400" smtClean="0"/>
              <a:t>            Expected return on the S&amp;P 500  =11 percent</a:t>
            </a:r>
          </a:p>
          <a:p>
            <a:pPr>
              <a:buFont typeface="Wingdings" pitchFamily="2" charset="2"/>
              <a:buNone/>
            </a:pPr>
            <a:r>
              <a:rPr lang="en-US" altLang="zh-TW" sz="2400" smtClean="0"/>
              <a:t>            Estimated beat for LOB’s stock     = 1.5</a:t>
            </a:r>
          </a:p>
          <a:p>
            <a:pPr>
              <a:buFont typeface="Wingdings" pitchFamily="2" charset="2"/>
              <a:buNone/>
            </a:pPr>
            <a:endParaRPr lang="en-US" altLang="zh-TW" sz="2400" smtClean="0"/>
          </a:p>
          <a:p>
            <a:pPr>
              <a:buFont typeface="Wingdings" pitchFamily="2" charset="2"/>
              <a:buNone/>
            </a:pPr>
            <a:r>
              <a:rPr lang="en-US" altLang="zh-TW" sz="2400" smtClean="0"/>
              <a:t>Substituting into Equation (4.26) solves for the expected return on LOB’s stock.</a:t>
            </a:r>
            <a:endParaRPr lang="en-US" altLang="zh-TW" sz="2400" b="1" smtClean="0"/>
          </a:p>
          <a:p>
            <a:pPr>
              <a:buFont typeface="Wingdings" pitchFamily="2" charset="2"/>
              <a:buNone/>
            </a:pPr>
            <a:endParaRPr lang="en-US" altLang="zh-TW" sz="2400" smtClean="0"/>
          </a:p>
          <a:p>
            <a:pPr>
              <a:buFont typeface="Wingdings" pitchFamily="2" charset="2"/>
              <a:buNone/>
            </a:pPr>
            <a:r>
              <a:rPr lang="en-US" altLang="zh-TW" sz="2400" smtClean="0"/>
              <a:t>Solution</a:t>
            </a:r>
            <a:endParaRPr lang="en-US" altLang="zh-TW" sz="2400" b="1" smtClean="0"/>
          </a:p>
          <a:p>
            <a:pPr>
              <a:buFont typeface="Wingdings" pitchFamily="2" charset="2"/>
              <a:buNone/>
            </a:pPr>
            <a:endParaRPr lang="en-US" altLang="zh-TW" sz="2400" smtClean="0"/>
          </a:p>
        </p:txBody>
      </p:sp>
      <p:sp>
        <p:nvSpPr>
          <p:cNvPr id="3584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5845" name="Object 4"/>
          <p:cNvGraphicFramePr>
            <a:graphicFrameLocks noChangeAspect="1"/>
          </p:cNvGraphicFramePr>
          <p:nvPr/>
        </p:nvGraphicFramePr>
        <p:xfrm>
          <a:off x="1692275" y="5084763"/>
          <a:ext cx="4897438" cy="1150937"/>
        </p:xfrm>
        <a:graphic>
          <a:graphicData uri="http://schemas.openxmlformats.org/presentationml/2006/ole">
            <mc:AlternateContent xmlns:mc="http://schemas.openxmlformats.org/markup-compatibility/2006">
              <mc:Choice xmlns:v="urn:schemas-microsoft-com:vml" Requires="v">
                <p:oleObj spid="_x0000_s35860" name="Equation" r:id="rId3" imgW="1943100" imgH="457200" progId="Equation.DSMT4">
                  <p:embed/>
                </p:oleObj>
              </mc:Choice>
              <mc:Fallback>
                <p:oleObj name="Equation" r:id="rId3" imgW="194310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5084763"/>
                        <a:ext cx="48974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4.8 Option Valuation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412776"/>
                <a:ext cx="8640960" cy="4306416"/>
              </a:xfrm>
            </p:spPr>
            <p:txBody>
              <a:bodyPr/>
              <a:lstStyle/>
              <a:p>
                <a:pPr>
                  <a:spcBef>
                    <a:spcPts val="600"/>
                  </a:spcBef>
                </a:pPr>
                <a:r>
                  <a:rPr lang="en-US" dirty="0"/>
                  <a:t>Option contracts give their holders the right to buy and sell a specific asset at some specified price on or before a specified date</a:t>
                </a:r>
                <a:r>
                  <a:rPr lang="en-US" dirty="0" smtClean="0"/>
                  <a:t>.</a:t>
                </a:r>
              </a:p>
              <a:p>
                <a:pPr>
                  <a:spcBef>
                    <a:spcPts val="600"/>
                  </a:spcBef>
                </a:pPr>
                <a:r>
                  <a:rPr lang="en-US" dirty="0" smtClean="0"/>
                  <a:t>This chapter focuses on </a:t>
                </a:r>
                <a:r>
                  <a:rPr lang="en-US" b="1" dirty="0" smtClean="0"/>
                  <a:t>call options</a:t>
                </a:r>
                <a:r>
                  <a:rPr lang="en-US" dirty="0" smtClean="0"/>
                  <a:t> which </a:t>
                </a:r>
                <a:r>
                  <a:rPr lang="en-US" i="1" dirty="0"/>
                  <a:t>gives the holder the right to buy a share of stock at a specified price, known as the exercise price, and the basic American option can be exercised at any time through the expiration date. </a:t>
                </a:r>
                <a:endParaRPr lang="en-US" i="1" dirty="0" smtClean="0"/>
              </a:p>
              <a:p>
                <a:pPr>
                  <a:spcBef>
                    <a:spcPts val="600"/>
                  </a:spcBef>
                </a:pPr>
                <a:r>
                  <a:rPr lang="en-US" dirty="0"/>
                  <a:t> The theoretical value of a call option at expiration is the difference between the market price of the underlying common stock,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𝑠</m:t>
                        </m:r>
                      </m:sub>
                    </m:sSub>
                  </m:oMath>
                </a14:m>
                <a:r>
                  <a:rPr lang="en-US" dirty="0"/>
                  <a:t>, and the exercise price of the option, </a:t>
                </a:r>
                <a:r>
                  <a:rPr lang="en-US" i="1" dirty="0"/>
                  <a:t>E</a:t>
                </a:r>
                <a:r>
                  <a:rPr lang="en-US" dirty="0"/>
                  <a:t> , or zero , whichever is greater</a:t>
                </a:r>
                <a:r>
                  <a:rPr lang="en-US" dirty="0" smtClean="0"/>
                  <a:t>:</a:t>
                </a:r>
              </a:p>
              <a:p>
                <a:pPr>
                  <a:spcBef>
                    <a:spcPts val="600"/>
                  </a:spcBef>
                </a:pPr>
                <a:endParaRPr lang="en-US" i="1" dirty="0"/>
              </a:p>
              <a:p>
                <a:pPr>
                  <a:spcBef>
                    <a:spcPts val="600"/>
                  </a:spcBef>
                </a:pPr>
                <a:r>
                  <a:rPr lang="en-US" dirty="0"/>
                  <a:t>When the price of the stock is greater than the exercise price, the option has a positive theoretical value which will increase dollar for dollar with the price of the stock. </a:t>
                </a:r>
                <a:endParaRPr lang="en-US" i="1" dirty="0" smtClean="0"/>
              </a:p>
              <a:p>
                <a:pPr>
                  <a:spcBef>
                    <a:spcPts val="600"/>
                  </a:spcBef>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412776"/>
                <a:ext cx="8640960" cy="4306416"/>
              </a:xfrm>
              <a:blipFill rotWithShape="1">
                <a:blip r:embed="rId3"/>
                <a:stretch>
                  <a:fillRect l="-71" t="-708"/>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84140673"/>
              </p:ext>
            </p:extLst>
          </p:nvPr>
        </p:nvGraphicFramePr>
        <p:xfrm>
          <a:off x="3203848" y="4149080"/>
          <a:ext cx="1965218" cy="360040"/>
        </p:xfrm>
        <a:graphic>
          <a:graphicData uri="http://schemas.openxmlformats.org/presentationml/2006/ole">
            <mc:AlternateContent xmlns:mc="http://schemas.openxmlformats.org/markup-compatibility/2006">
              <mc:Choice xmlns:v="urn:schemas-microsoft-com:vml" Requires="v">
                <p:oleObj spid="_x0000_s53255" name="Equation" r:id="rId4" imgW="1244600" imgH="228600" progId="Equation.DSMT4">
                  <p:embed/>
                </p:oleObj>
              </mc:Choice>
              <mc:Fallback>
                <p:oleObj name="Equation" r:id="rId4" imgW="12446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149080"/>
                        <a:ext cx="1965218" cy="360040"/>
                      </a:xfrm>
                      <a:prstGeom prst="rect">
                        <a:avLst/>
                      </a:prstGeom>
                      <a:noFill/>
                    </p:spPr>
                  </p:pic>
                </p:oleObj>
              </mc:Fallback>
            </mc:AlternateContent>
          </a:graphicData>
        </a:graphic>
      </p:graphicFrame>
      <p:sp>
        <p:nvSpPr>
          <p:cNvPr id="6" name="TextBox 5"/>
          <p:cNvSpPr txBox="1"/>
          <p:nvPr/>
        </p:nvSpPr>
        <p:spPr>
          <a:xfrm>
            <a:off x="5902382" y="4076626"/>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(4.30)</a:t>
            </a:r>
          </a:p>
        </p:txBody>
      </p:sp>
      <p:sp>
        <p:nvSpPr>
          <p:cNvPr id="7" name="Slide Number Placeholder 6"/>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305552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39750" y="1268413"/>
            <a:ext cx="7920038" cy="5113337"/>
          </a:xfrm>
        </p:spPr>
        <p:txBody>
          <a:bodyPr/>
          <a:lstStyle/>
          <a:p>
            <a:r>
              <a:rPr lang="en-US" smtClean="0">
                <a:ea typeface="微軟正黑體" pitchFamily="34" charset="-120"/>
              </a:rPr>
              <a:t>The relationship among these four different theories can be described by Figure 4-1</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2349500"/>
            <a:ext cx="53625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350" y="4868863"/>
            <a:ext cx="6337300" cy="576262"/>
          </a:xfrm>
          <a:prstGeom prst="rect">
            <a:avLst/>
          </a:prstGeom>
        </p:spPr>
        <p:txBody>
          <a:bodyPr anchor="ctr">
            <a:normAutofit/>
          </a:bodyPr>
          <a:lstStyle/>
          <a:p>
            <a:pPr algn="ctr" fontAlgn="auto">
              <a:spcAft>
                <a:spcPts val="0"/>
              </a:spcAft>
              <a:defRPr/>
            </a:pPr>
            <a:r>
              <a:rPr kumimoji="0" lang="en-US" dirty="0">
                <a:solidFill>
                  <a:schemeClr val="accent1"/>
                </a:solidFill>
                <a:latin typeface="Times New Roman" pitchFamily="18" charset="0"/>
                <a:ea typeface="+mj-ea"/>
                <a:cs typeface="Times New Roman" pitchFamily="18" charset="0"/>
              </a:rPr>
              <a:t>Figure 4-1 Relationship of the Four Different Theories</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69237"/>
            <a:ext cx="8229600" cy="5059363"/>
          </a:xfrm>
        </p:spPr>
        <p:txBody>
          <a:bodyPr/>
          <a:lstStyle/>
          <a:p>
            <a:r>
              <a:rPr lang="en-US" dirty="0"/>
              <a:t>When the market price of the stock is equal to or less than the exercise price, the option has a theoretical value of zero, as shown in Figure </a:t>
            </a:r>
            <a:r>
              <a:rPr lang="en-US" dirty="0" smtClean="0"/>
              <a:t>4.8</a:t>
            </a:r>
            <a:r>
              <a:rPr lang="en-US" dirty="0"/>
              <a:t>. </a:t>
            </a:r>
            <a:endParaRPr lang="en-US" dirty="0" smtClean="0"/>
          </a:p>
          <a:p>
            <a:r>
              <a:rPr lang="en-US" dirty="0" smtClean="0"/>
              <a:t>The </a:t>
            </a:r>
            <a:r>
              <a:rPr lang="en-US" dirty="0"/>
              <a:t>increment above the theoretical value is called the</a:t>
            </a:r>
            <a:r>
              <a:rPr lang="en-US" i="1" dirty="0"/>
              <a:t> time value</a:t>
            </a:r>
            <a:r>
              <a:rPr lang="en-US" dirty="0"/>
              <a:t> or </a:t>
            </a:r>
            <a:r>
              <a:rPr lang="en-US" i="1" dirty="0"/>
              <a:t>speculative value</a:t>
            </a:r>
            <a:r>
              <a:rPr lang="en-US" dirty="0"/>
              <a:t> of the option, and its size will depend primarily on the perceived likelihood of a profitable move on the price of the stock before expiration of the option.</a:t>
            </a:r>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162" y="2570987"/>
            <a:ext cx="6588224" cy="35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5918" y="6099391"/>
            <a:ext cx="640871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4.8</a:t>
            </a:r>
            <a:r>
              <a:rPr kumimoji="0" lang="en-US" sz="14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Theoretical and Actual Values of a Call Option</a:t>
            </a:r>
            <a:endParaRPr kumimoji="0" lang="en-US" sz="1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5411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79388" y="692697"/>
            <a:ext cx="8713787" cy="5904954"/>
          </a:xfrm>
        </p:spPr>
        <p:txBody>
          <a:bodyPr/>
          <a:lstStyle/>
          <a:p>
            <a:pPr marL="609600" indent="-609600">
              <a:lnSpc>
                <a:spcPct val="80000"/>
              </a:lnSpc>
              <a:buFont typeface="Wingdings" pitchFamily="2" charset="2"/>
              <a:buNone/>
            </a:pPr>
            <a:endParaRPr lang="en-US" altLang="zh-TW" b="1" dirty="0" smtClean="0"/>
          </a:p>
          <a:p>
            <a:pPr marL="609600" indent="-609600">
              <a:lnSpc>
                <a:spcPct val="80000"/>
              </a:lnSpc>
              <a:buFont typeface="Wingdings" pitchFamily="2" charset="2"/>
              <a:buNone/>
            </a:pPr>
            <a:r>
              <a:rPr lang="en-US" altLang="zh-TW" sz="3200" b="1" dirty="0" smtClean="0"/>
              <a:t>Sample Problem 4.5</a:t>
            </a:r>
          </a:p>
          <a:p>
            <a:pPr>
              <a:lnSpc>
                <a:spcPct val="80000"/>
              </a:lnSpc>
            </a:pPr>
            <a:r>
              <a:rPr lang="en-US" altLang="zh-TW" dirty="0" smtClean="0"/>
              <a:t> A call option written on LOB, Inc.’s stock has an exercise price of $95. </a:t>
            </a:r>
          </a:p>
          <a:p>
            <a:pPr>
              <a:lnSpc>
                <a:spcPct val="80000"/>
              </a:lnSpc>
            </a:pPr>
            <a:r>
              <a:rPr lang="en-US" altLang="zh-TW" dirty="0" smtClean="0"/>
              <a:t>Calculate the value of the call option when the option expires if the price of the stock at expiration is (a) $106, (b) $92.</a:t>
            </a:r>
            <a:endParaRPr lang="en-US" altLang="zh-TW" b="1" dirty="0" smtClean="0"/>
          </a:p>
          <a:p>
            <a:pPr marL="609600" indent="-609600">
              <a:lnSpc>
                <a:spcPct val="80000"/>
              </a:lnSpc>
              <a:buFont typeface="Wingdings" pitchFamily="2" charset="2"/>
              <a:buNone/>
            </a:pPr>
            <a:endParaRPr lang="en-US" altLang="zh-TW" b="1" dirty="0" smtClean="0"/>
          </a:p>
          <a:p>
            <a:pPr marL="609600" indent="-609600">
              <a:lnSpc>
                <a:spcPct val="80000"/>
              </a:lnSpc>
              <a:buFont typeface="Wingdings" pitchFamily="2" charset="2"/>
              <a:buNone/>
            </a:pPr>
            <a:endParaRPr lang="en-US" altLang="zh-TW" b="1" dirty="0"/>
          </a:p>
          <a:p>
            <a:pPr marL="609600" indent="-609600">
              <a:lnSpc>
                <a:spcPct val="80000"/>
              </a:lnSpc>
              <a:buFont typeface="Wingdings" pitchFamily="2" charset="2"/>
              <a:buNone/>
            </a:pPr>
            <a:r>
              <a:rPr lang="en-US" altLang="zh-TW" b="1" dirty="0" smtClean="0"/>
              <a:t>Solution </a:t>
            </a:r>
            <a:endParaRPr lang="en-US" altLang="zh-TW" dirty="0" smtClean="0"/>
          </a:p>
          <a:p>
            <a:pPr marL="609600" indent="-609600">
              <a:lnSpc>
                <a:spcPct val="80000"/>
              </a:lnSpc>
              <a:buFont typeface="Wingdings" pitchFamily="2" charset="2"/>
              <a:buNone/>
            </a:pPr>
            <a:r>
              <a:rPr lang="en-US" altLang="zh-TW" dirty="0" smtClean="0"/>
              <a:t>         According to Equation (4.30), the call option can take on only two values, If the call option expires “in the money,” its value will be the difference between the stock price and the exercise price. If the call option expires “out of the money,” its value will be equal to zero because the option holder does not have to exercise this option.</a:t>
            </a:r>
          </a:p>
          <a:p>
            <a:pPr marL="609600" indent="-609600">
              <a:lnSpc>
                <a:spcPct val="80000"/>
              </a:lnSpc>
              <a:buFont typeface="Wingdings" pitchFamily="2" charset="2"/>
              <a:buNone/>
            </a:pPr>
            <a:r>
              <a:rPr lang="en-US" altLang="zh-TW" dirty="0" smtClean="0"/>
              <a:t>         Call expires “in the money” :</a:t>
            </a:r>
          </a:p>
          <a:p>
            <a:pPr marL="609600" indent="-609600">
              <a:lnSpc>
                <a:spcPct val="80000"/>
              </a:lnSpc>
              <a:buFont typeface="Wingdings" pitchFamily="2" charset="2"/>
              <a:buNone/>
            </a:pPr>
            <a:r>
              <a:rPr lang="en-US" altLang="zh-TW" dirty="0" smtClean="0"/>
              <a:t>                    C = $106 </a:t>
            </a:r>
            <a:r>
              <a:rPr lang="zh-TW" altLang="en-US" dirty="0" smtClean="0"/>
              <a:t>－ ＄</a:t>
            </a:r>
            <a:r>
              <a:rPr lang="en-US" altLang="zh-TW" dirty="0" smtClean="0"/>
              <a:t>95 </a:t>
            </a:r>
          </a:p>
          <a:p>
            <a:pPr marL="609600" indent="-609600">
              <a:lnSpc>
                <a:spcPct val="80000"/>
              </a:lnSpc>
              <a:buFont typeface="Wingdings" pitchFamily="2" charset="2"/>
              <a:buNone/>
            </a:pPr>
            <a:r>
              <a:rPr lang="en-US" altLang="zh-TW" dirty="0" smtClean="0"/>
              <a:t>                      = $11</a:t>
            </a:r>
          </a:p>
          <a:p>
            <a:pPr marL="609600" indent="-609600">
              <a:lnSpc>
                <a:spcPct val="80000"/>
              </a:lnSpc>
              <a:buFont typeface="Wingdings" pitchFamily="2" charset="2"/>
              <a:buNone/>
            </a:pPr>
            <a:r>
              <a:rPr lang="en-US" altLang="zh-TW" dirty="0" smtClean="0"/>
              <a:t>         Call expires “out of the money,” so option will not be exercised:</a:t>
            </a:r>
          </a:p>
          <a:p>
            <a:pPr marL="609600" indent="-609600">
              <a:lnSpc>
                <a:spcPct val="80000"/>
              </a:lnSpc>
              <a:buFont typeface="Wingdings" pitchFamily="2" charset="2"/>
              <a:buNone/>
            </a:pPr>
            <a:r>
              <a:rPr lang="en-US" altLang="zh-TW" dirty="0" smtClean="0"/>
              <a:t>                           C = $0</a:t>
            </a:r>
          </a:p>
        </p:txBody>
      </p:sp>
      <p:sp>
        <p:nvSpPr>
          <p:cNvPr id="3686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41</a:t>
            </a:fld>
            <a:endParaRPr lang="en-US" altLang="zh-TW" dirty="0">
              <a:solidFill>
                <a:schemeClr val="accent6">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15904" y="2492896"/>
            <a:ext cx="7786688" cy="432048"/>
          </a:xfrm>
        </p:spPr>
        <p:txBody>
          <a:bodyPr/>
          <a:lstStyle/>
          <a:p>
            <a:r>
              <a:rPr lang="en-US" altLang="zh-TW" sz="2800" dirty="0" smtClean="0"/>
              <a:t>Sample Problem 4.6</a:t>
            </a:r>
          </a:p>
        </p:txBody>
      </p:sp>
      <p:graphicFrame>
        <p:nvGraphicFramePr>
          <p:cNvPr id="40993" name="Group 33"/>
          <p:cNvGraphicFramePr>
            <a:graphicFrameLocks noGrp="1"/>
          </p:cNvGraphicFramePr>
          <p:nvPr>
            <p:ph type="tbl" idx="1"/>
            <p:extLst>
              <p:ext uri="{D42A27DB-BD31-4B8C-83A1-F6EECF244321}">
                <p14:modId xmlns:p14="http://schemas.microsoft.com/office/powerpoint/2010/main" val="654158293"/>
              </p:ext>
            </p:extLst>
          </p:nvPr>
        </p:nvGraphicFramePr>
        <p:xfrm>
          <a:off x="457200" y="3140745"/>
          <a:ext cx="8229600" cy="2376487"/>
        </p:xfrm>
        <a:graphic>
          <a:graphicData uri="http://schemas.openxmlformats.org/drawingml/2006/table">
            <a:tbl>
              <a:tblPr/>
              <a:tblGrid>
                <a:gridCol w="8229600"/>
              </a:tblGrid>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Stock Price and Option Price</a:t>
                      </a:r>
                      <a:endParaRPr kumimoji="1" lang="en-US" altLang="zh-TW" sz="16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   Probability                                  0.1       0.2       0.4      0.2       0.1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39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Price of stock A                                 $40        $45       $50      $55        $60</a:t>
                      </a:r>
                      <a:endPar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Theoretical value of option A               0            0         $ 2      $ 7        $12</a:t>
                      </a:r>
                      <a:endPar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Price of stock B                                 $30        $40       $50      $60        $70</a:t>
                      </a:r>
                      <a:endParaRPr kumimoji="1" lang="en-US" altLang="zh-TW" sz="16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Theoretical value of option B               0            0         $ 2      $12        $22</a:t>
                      </a:r>
                      <a:endParaRPr kumimoji="1" lang="en-US" altLang="zh-TW" sz="16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Exercise price of option A = Exercise price of option B = $48.</a:t>
                      </a:r>
                      <a:endParaRPr kumimoji="1" lang="en-US" altLang="zh-TW" sz="1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27" name="Rectangle 34"/>
          <p:cNvSpPr>
            <a:spLocks noChangeArrowheads="1"/>
          </p:cNvSpPr>
          <p:nvPr/>
        </p:nvSpPr>
        <p:spPr bwMode="auto">
          <a:xfrm>
            <a:off x="323528" y="5589240"/>
            <a:ext cx="849694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0"/>
              </a:spcBef>
              <a:buClr>
                <a:schemeClr val="bg2"/>
              </a:buClr>
              <a:buSzPct val="75000"/>
              <a:buFont typeface="Wingdings" pitchFamily="2" charset="2"/>
              <a:buNone/>
            </a:pPr>
            <a:r>
              <a:rPr lang="en-US" altLang="zh-TW" sz="2000" dirty="0">
                <a:solidFill>
                  <a:schemeClr val="accent1"/>
                </a:solidFill>
              </a:rPr>
              <a:t>Option A = (0) (0.1) + (0) (0.2) + (2) (0.4) + (7) (0.2) + (12) (0.1</a:t>
            </a:r>
            <a:r>
              <a:rPr lang="en-US" altLang="zh-TW" sz="2000" dirty="0" smtClean="0">
                <a:solidFill>
                  <a:schemeClr val="accent1"/>
                </a:solidFill>
              </a:rPr>
              <a:t>)     </a:t>
            </a:r>
            <a:r>
              <a:rPr lang="en-US" altLang="zh-TW" sz="2000" dirty="0">
                <a:solidFill>
                  <a:schemeClr val="accent1"/>
                </a:solidFill>
              </a:rPr>
              <a:t>= $</a:t>
            </a:r>
            <a:r>
              <a:rPr lang="en-US" altLang="zh-TW" sz="2000" dirty="0" smtClean="0">
                <a:solidFill>
                  <a:schemeClr val="accent1"/>
                </a:solidFill>
              </a:rPr>
              <a:t>3.40</a:t>
            </a:r>
            <a:endParaRPr lang="en-US" altLang="zh-TW" sz="2000" dirty="0">
              <a:solidFill>
                <a:schemeClr val="accent1"/>
              </a:solidFill>
            </a:endParaRPr>
          </a:p>
          <a:p>
            <a:pPr marL="342900" indent="-342900">
              <a:spcBef>
                <a:spcPts val="0"/>
              </a:spcBef>
              <a:buClr>
                <a:schemeClr val="bg2"/>
              </a:buClr>
              <a:buSzPct val="75000"/>
              <a:buFont typeface="Wingdings" pitchFamily="2" charset="2"/>
              <a:buNone/>
            </a:pPr>
            <a:r>
              <a:rPr lang="en-US" altLang="zh-TW" sz="2000" dirty="0">
                <a:solidFill>
                  <a:schemeClr val="accent1"/>
                </a:solidFill>
              </a:rPr>
              <a:t>Option B = (0) (0.1) + (0) (0.2) + (2) (0.4) + (12) (0.2) + (22) (0.1</a:t>
            </a:r>
            <a:r>
              <a:rPr lang="en-US" altLang="zh-TW" sz="2000" dirty="0" smtClean="0">
                <a:solidFill>
                  <a:schemeClr val="accent1"/>
                </a:solidFill>
              </a:rPr>
              <a:t>)   = </a:t>
            </a:r>
            <a:r>
              <a:rPr lang="en-US" altLang="zh-TW" sz="2000" dirty="0">
                <a:solidFill>
                  <a:schemeClr val="accent1"/>
                </a:solidFill>
              </a:rPr>
              <a:t>$7.40</a:t>
            </a:r>
          </a:p>
        </p:txBody>
      </p:sp>
      <p:sp>
        <p:nvSpPr>
          <p:cNvPr id="5" name="TextBox 4"/>
          <p:cNvSpPr txBox="1"/>
          <p:nvPr/>
        </p:nvSpPr>
        <p:spPr>
          <a:xfrm>
            <a:off x="2555776" y="2708920"/>
            <a:ext cx="640871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4.1 Stock Price</a:t>
            </a:r>
            <a:r>
              <a:rPr kumimoji="0" lang="en-US"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and Option Price</a:t>
            </a:r>
            <a:endPar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6" name="Rectangle 3"/>
          <p:cNvSpPr txBox="1">
            <a:spLocks noChangeArrowheads="1"/>
          </p:cNvSpPr>
          <p:nvPr/>
        </p:nvSpPr>
        <p:spPr bwMode="auto">
          <a:xfrm>
            <a:off x="179829" y="404664"/>
            <a:ext cx="8640643"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3038" indent="-17303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fontAlgn="base">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dirty="0" smtClean="0"/>
              <a:t>There is </a:t>
            </a:r>
            <a:r>
              <a:rPr lang="en-US" dirty="0"/>
              <a:t>still another factor that is probably the single most important variable affecting the speculative value of the </a:t>
            </a:r>
            <a:r>
              <a:rPr lang="en-US" dirty="0" smtClean="0"/>
              <a:t>option not talked about. </a:t>
            </a:r>
          </a:p>
          <a:p>
            <a:pPr>
              <a:lnSpc>
                <a:spcPct val="120000"/>
              </a:lnSpc>
              <a:spcBef>
                <a:spcPts val="0"/>
              </a:spcBef>
            </a:pPr>
            <a:r>
              <a:rPr lang="en-US" dirty="0" smtClean="0"/>
              <a:t>That </a:t>
            </a:r>
            <a:r>
              <a:rPr lang="en-US" dirty="0"/>
              <a:t>is the </a:t>
            </a:r>
            <a:r>
              <a:rPr lang="en-US" b="1" dirty="0"/>
              <a:t>price volatility</a:t>
            </a:r>
            <a:r>
              <a:rPr lang="en-US" dirty="0"/>
              <a:t> of the underlying stock. </a:t>
            </a:r>
            <a:endParaRPr lang="en-US" dirty="0" smtClean="0"/>
          </a:p>
          <a:p>
            <a:pPr>
              <a:lnSpc>
                <a:spcPct val="120000"/>
              </a:lnSpc>
              <a:spcBef>
                <a:spcPts val="0"/>
              </a:spcBef>
            </a:pPr>
            <a:r>
              <a:rPr lang="en-US" dirty="0" smtClean="0"/>
              <a:t>The </a:t>
            </a:r>
            <a:r>
              <a:rPr lang="en-US" dirty="0"/>
              <a:t>greater the probability of significant change in the price of the stock, the more likely it is that the option can be exercised at a profit before expiration. </a:t>
            </a:r>
            <a:endParaRPr lang="en-US" altLang="zh-TW" dirty="0" smtClean="0"/>
          </a:p>
        </p:txBody>
      </p:sp>
      <p:sp>
        <p:nvSpPr>
          <p:cNvPr id="2" name="Slide Number Placeholder 1"/>
          <p:cNvSpPr>
            <a:spLocks noGrp="1"/>
          </p:cNvSpPr>
          <p:nvPr>
            <p:ph type="sldNum" sz="quarter" idx="11"/>
          </p:nvPr>
        </p:nvSpPr>
        <p:spPr>
          <a:xfrm>
            <a:off x="205590" y="6572200"/>
            <a:ext cx="2133600" cy="457200"/>
          </a:xfrm>
        </p:spPr>
        <p:txBody>
          <a:bodyPr/>
          <a:lstStyle/>
          <a:p>
            <a:fld id="{B3653CA1-5868-4819-A203-87F56B475590}" type="slidenum">
              <a:rPr lang="en-US" altLang="zh-TW">
                <a:solidFill>
                  <a:schemeClr val="accent6">
                    <a:lumMod val="20000"/>
                    <a:lumOff val="80000"/>
                  </a:schemeClr>
                </a:solidFill>
              </a:rPr>
              <a:pPr/>
              <a:t>42</a:t>
            </a:fld>
            <a:endParaRPr lang="en-US" altLang="zh-TW" dirty="0">
              <a:solidFill>
                <a:schemeClr val="accent6">
                  <a:lumMod val="20000"/>
                  <a:lumOff val="8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factors that affect the value of an option can be written in a functional form</a:t>
                </a:r>
                <a:r>
                  <a:rPr lang="en-US" dirty="0" smtClean="0"/>
                  <a:t>:</a:t>
                </a:r>
              </a:p>
              <a:p>
                <a:endParaRPr lang="en-US" dirty="0"/>
              </a:p>
              <a:p>
                <a:endParaRPr lang="en-US" dirty="0" smtClean="0"/>
              </a:p>
              <a:p>
                <a:pPr marL="0" indent="0">
                  <a:buNone/>
                </a:pPr>
                <a:r>
                  <a:rPr lang="en-US" dirty="0"/>
                  <a:t>where</a:t>
                </a:r>
              </a:p>
              <a:p>
                <a:pPr marL="0" indent="0">
                  <a:buNone/>
                </a:pPr>
                <a:r>
                  <a:rPr lang="en-US" dirty="0"/>
                  <a:t>   </a:t>
                </a:r>
                <a:r>
                  <a:rPr lang="en-US" i="1" dirty="0"/>
                  <a:t>C </a:t>
                </a:r>
                <a:r>
                  <a:rPr lang="en-US" dirty="0"/>
                  <a:t>= value of the option;</a:t>
                </a:r>
              </a:p>
              <a:p>
                <a:pPr marL="0" indent="0">
                  <a:buNone/>
                </a:pPr>
                <a:r>
                  <a:rPr lang="en-US" dirty="0"/>
                  <a:t>   </a:t>
                </a:r>
                <a:r>
                  <a:rPr lang="en-US" i="1" dirty="0"/>
                  <a:t>S</a:t>
                </a:r>
                <a:r>
                  <a:rPr lang="en-US" dirty="0"/>
                  <a:t> = stock price;</a:t>
                </a:r>
              </a:p>
              <a:p>
                <a:pPr marL="0" indent="0">
                  <a:buNone/>
                </a:pPr>
                <a:r>
                  <a:rPr lang="en-US" dirty="0"/>
                  <a:t>   </a:t>
                </a:r>
                <a:r>
                  <a:rPr lang="en-US" i="1" dirty="0"/>
                  <a:t>X</a:t>
                </a:r>
                <a:r>
                  <a:rPr lang="en-US" dirty="0"/>
                  <a:t> = exercise price;</a:t>
                </a:r>
              </a:p>
              <a:p>
                <a:pPr marL="0" indent="0">
                  <a:buNone/>
                </a:pPr>
                <a:r>
                  <a:rPr lang="en-US" dirty="0"/>
                  <a:t> </a:t>
                </a:r>
                <a:r>
                  <a:rPr lang="en-US" dirty="0" smtClean="0"/>
                  <a:t> </a:t>
                </a:r>
                <a14:m>
                  <m:oMath xmlns:m="http://schemas.openxmlformats.org/officeDocument/2006/math">
                    <m:sSup>
                      <m:sSupPr>
                        <m:ctrlPr>
                          <a:rPr lang="en-US" i="1">
                            <a:latin typeface="Cambria Math"/>
                          </a:rPr>
                        </m:ctrlPr>
                      </m:sSupPr>
                      <m:e>
                        <m:r>
                          <a:rPr lang="en-US" i="1">
                            <a:latin typeface="Cambria Math"/>
                          </a:rPr>
                          <m:t>𝜎</m:t>
                        </m:r>
                      </m:e>
                      <m:sup>
                        <m:r>
                          <a:rPr lang="en-US">
                            <a:latin typeface="Cambria Math"/>
                          </a:rPr>
                          <m:t>2</m:t>
                        </m:r>
                      </m:sup>
                    </m:sSup>
                  </m:oMath>
                </a14:m>
                <a:r>
                  <a:rPr lang="en-US" dirty="0"/>
                  <a:t>= variance of the stock;</a:t>
                </a:r>
              </a:p>
              <a:p>
                <a:pPr marL="0" indent="0">
                  <a:buNone/>
                </a:pPr>
                <a:r>
                  <a:rPr lang="en-US" dirty="0"/>
                  <a:t>   </a:t>
                </a:r>
                <a:r>
                  <a:rPr lang="en-US" i="1" dirty="0"/>
                  <a:t>T</a:t>
                </a:r>
                <a:r>
                  <a:rPr lang="en-US" dirty="0"/>
                  <a:t> = time to expiration; and</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𝑓</m:t>
                        </m:r>
                      </m:sub>
                    </m:sSub>
                  </m:oMath>
                </a14:m>
                <a:r>
                  <a:rPr lang="en-US" dirty="0"/>
                  <a:t>= risk-free </a:t>
                </a:r>
                <a:r>
                  <a:rPr lang="en-US" dirty="0" smtClean="0"/>
                  <a:t>rate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02"/>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80271473"/>
              </p:ext>
            </p:extLst>
          </p:nvPr>
        </p:nvGraphicFramePr>
        <p:xfrm>
          <a:off x="2843808" y="1772816"/>
          <a:ext cx="3111500" cy="582612"/>
        </p:xfrm>
        <a:graphic>
          <a:graphicData uri="http://schemas.openxmlformats.org/presentationml/2006/ole">
            <mc:AlternateContent xmlns:mc="http://schemas.openxmlformats.org/markup-compatibility/2006">
              <mc:Choice xmlns:v="urn:schemas-microsoft-com:vml" Requires="v">
                <p:oleObj spid="_x0000_s56326" name="Equation" r:id="rId4" imgW="1371600" imgH="253800" progId="Equation.DSMT4">
                  <p:embed/>
                </p:oleObj>
              </mc:Choice>
              <mc:Fallback>
                <p:oleObj name="Equation" r:id="rId4" imgW="1371600" imgH="253800" progId="Equation.DSMT4">
                  <p:embed/>
                  <p:pic>
                    <p:nvPicPr>
                      <p:cNvPr id="0" name="Object 1"/>
                      <p:cNvPicPr>
                        <a:picLocks noChangeAspect="1" noChangeArrowheads="1"/>
                      </p:cNvPicPr>
                      <p:nvPr/>
                    </p:nvPicPr>
                    <p:blipFill>
                      <a:blip r:embed="rId5"/>
                      <a:srcRect/>
                      <a:stretch>
                        <a:fillRect/>
                      </a:stretch>
                    </p:blipFill>
                    <p:spPr bwMode="auto">
                      <a:xfrm>
                        <a:off x="2843808" y="1772816"/>
                        <a:ext cx="3111500" cy="582612"/>
                      </a:xfrm>
                      <a:prstGeom prst="rect">
                        <a:avLst/>
                      </a:prstGeom>
                      <a:noFill/>
                    </p:spPr>
                  </p:pic>
                </p:oleObj>
              </mc:Fallback>
            </mc:AlternateContent>
          </a:graphicData>
        </a:graphic>
      </p:graphicFrame>
      <p:sp>
        <p:nvSpPr>
          <p:cNvPr id="6" name="TextBox 5"/>
          <p:cNvSpPr txBox="1"/>
          <p:nvPr/>
        </p:nvSpPr>
        <p:spPr>
          <a:xfrm>
            <a:off x="6766478" y="184482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(4.31)</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43</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964730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404813"/>
            <a:ext cx="7488237" cy="936625"/>
          </a:xfrm>
        </p:spPr>
        <p:txBody>
          <a:bodyPr/>
          <a:lstStyle/>
          <a:p>
            <a:r>
              <a:rPr lang="en-US" altLang="zh-TW" sz="4000" smtClean="0"/>
              <a:t>SUMMARY </a:t>
            </a:r>
          </a:p>
        </p:txBody>
      </p:sp>
      <p:sp>
        <p:nvSpPr>
          <p:cNvPr id="40963" name="Rectangle 3"/>
          <p:cNvSpPr>
            <a:spLocks noGrp="1" noChangeArrowheads="1"/>
          </p:cNvSpPr>
          <p:nvPr>
            <p:ph idx="1"/>
          </p:nvPr>
        </p:nvSpPr>
        <p:spPr>
          <a:xfrm>
            <a:off x="107950" y="1628775"/>
            <a:ext cx="8785225" cy="4968875"/>
          </a:xfrm>
        </p:spPr>
        <p:txBody>
          <a:bodyPr/>
          <a:lstStyle/>
          <a:p>
            <a:pPr>
              <a:spcBef>
                <a:spcPts val="0"/>
              </a:spcBef>
            </a:pPr>
            <a:r>
              <a:rPr lang="en-US" altLang="zh-TW" sz="2800" dirty="0" smtClean="0"/>
              <a:t>  This chapter has reviewed and summarized four alternative valuation theories</a:t>
            </a:r>
            <a:r>
              <a:rPr lang="zh-TW" altLang="en-US" sz="2800" dirty="0" smtClean="0"/>
              <a:t>－</a:t>
            </a:r>
            <a:r>
              <a:rPr lang="en-US" altLang="zh-TW" sz="2800" dirty="0" smtClean="0"/>
              <a:t>discounted cash flow, M and M, CAPM, and OPT</a:t>
            </a:r>
            <a:r>
              <a:rPr lang="zh-TW" altLang="en-US" sz="2800" dirty="0" smtClean="0"/>
              <a:t>－</a:t>
            </a:r>
            <a:r>
              <a:rPr lang="en-US" altLang="zh-TW" sz="2800" dirty="0" smtClean="0"/>
              <a:t>which are basic to introductory coursed in financial management or investments. </a:t>
            </a:r>
          </a:p>
          <a:p>
            <a:pPr>
              <a:spcBef>
                <a:spcPts val="0"/>
              </a:spcBef>
            </a:pPr>
            <a:r>
              <a:rPr lang="en-US" altLang="zh-TW" sz="2800" dirty="0" smtClean="0"/>
              <a:t>These theories can directly and indirectly become guidelines for further study of security analysis and portfolio management. </a:t>
            </a:r>
          </a:p>
          <a:p>
            <a:pPr>
              <a:spcBef>
                <a:spcPts val="0"/>
              </a:spcBef>
            </a:pPr>
            <a:r>
              <a:rPr lang="en-US" altLang="zh-TW" sz="2800" dirty="0" smtClean="0"/>
              <a:t>Derivations and applications of CAPM and OPT to security analysis and portfolio management are studied in detail in later chapters.</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44</a:t>
            </a:fld>
            <a:endParaRPr lang="en-US" altLang="zh-TW">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74848" y="1052736"/>
                <a:ext cx="8229600" cy="5256584"/>
              </a:xfrm>
            </p:spPr>
            <p:txBody>
              <a:bodyPr/>
              <a:lstStyle/>
              <a:p>
                <a:r>
                  <a:rPr lang="en-US" dirty="0" smtClean="0"/>
                  <a:t>Discounted cash-flow valuation theory is the basic tool for determining the theoretical price of a corporate security. </a:t>
                </a:r>
              </a:p>
              <a:p>
                <a:r>
                  <a:rPr lang="en-US" dirty="0" smtClean="0"/>
                  <a:t>If </a:t>
                </a:r>
                <a:r>
                  <a:rPr lang="en-US" dirty="0"/>
                  <a:t>we assume a one-period investment and a world of certain cash flows, the price paid for a share of stock, </a:t>
                </a:r>
                <a14:m>
                  <m:oMath xmlns:m="http://schemas.openxmlformats.org/officeDocument/2006/math">
                    <m:sSub>
                      <m:sSubPr>
                        <m:ctrlPr>
                          <a:rPr lang="en-US" i="1" smtClean="0">
                            <a:latin typeface="Cambria Math"/>
                          </a:rPr>
                        </m:ctrlPr>
                      </m:sSubPr>
                      <m:e>
                        <m:r>
                          <m:rPr>
                            <m:nor/>
                          </m:rPr>
                          <a:rPr lang="en-US" i="1" dirty="0" smtClean="0"/>
                          <m:t>P</m:t>
                        </m:r>
                      </m:e>
                      <m:sub>
                        <m:r>
                          <a:rPr lang="en-US" b="0" i="1" smtClean="0">
                            <a:latin typeface="Cambria Math"/>
                          </a:rPr>
                          <m:t>0</m:t>
                        </m:r>
                      </m:sub>
                    </m:sSub>
                  </m:oMath>
                </a14:m>
                <a:r>
                  <a:rPr lang="en-US" dirty="0" smtClean="0"/>
                  <a:t>, </a:t>
                </a:r>
                <a:r>
                  <a:rPr lang="en-US" dirty="0"/>
                  <a:t>will equal the sum of the present value of a certain dividend per share, </a:t>
                </a:r>
                <a14:m>
                  <m:oMath xmlns:m="http://schemas.openxmlformats.org/officeDocument/2006/math">
                    <m:sSub>
                      <m:sSubPr>
                        <m:ctrlPr>
                          <a:rPr lang="en-US" i="1" smtClean="0">
                            <a:latin typeface="Cambria Math"/>
                          </a:rPr>
                        </m:ctrlPr>
                      </m:sSubPr>
                      <m:e>
                        <m:r>
                          <m:rPr>
                            <m:nor/>
                          </m:rPr>
                          <a:rPr lang="en-US" i="1" dirty="0" smtClean="0"/>
                          <m:t>d</m:t>
                        </m:r>
                      </m:e>
                      <m:sub>
                        <m:r>
                          <a:rPr lang="en-US" b="0" i="1" smtClean="0">
                            <a:latin typeface="Cambria Math"/>
                          </a:rPr>
                          <m:t>1</m:t>
                        </m:r>
                      </m:sub>
                    </m:sSub>
                  </m:oMath>
                </a14:m>
                <a:r>
                  <a:rPr lang="en-US" dirty="0" smtClean="0"/>
                  <a:t>(</a:t>
                </a:r>
                <a:r>
                  <a:rPr lang="en-US" dirty="0"/>
                  <a:t>assumed to be paid as a single flow at year end), and the selling price per share </a:t>
                </a:r>
                <a14:m>
                  <m:oMath xmlns:m="http://schemas.openxmlformats.org/officeDocument/2006/math">
                    <m:sSub>
                      <m:sSubPr>
                        <m:ctrlPr>
                          <a:rPr lang="en-US" i="1" smtClean="0">
                            <a:latin typeface="Cambria Math"/>
                          </a:rPr>
                        </m:ctrlPr>
                      </m:sSubPr>
                      <m:e>
                        <m:r>
                          <m:rPr>
                            <m:nor/>
                          </m:rPr>
                          <a:rPr lang="en-US" i="1" dirty="0" smtClean="0"/>
                          <m:t>P</m:t>
                        </m:r>
                      </m:e>
                      <m:sub>
                        <m:r>
                          <a:rPr lang="en-US" b="0" i="1" smtClean="0">
                            <a:latin typeface="Cambria Math"/>
                          </a:rPr>
                          <m:t>1</m:t>
                        </m:r>
                      </m:sub>
                    </m:sSub>
                  </m:oMath>
                </a14:m>
                <a:r>
                  <a:rPr lang="en-US" dirty="0" smtClean="0"/>
                  <a:t>:</a:t>
                </a:r>
              </a:p>
              <a:p>
                <a:endParaRPr lang="en-US" dirty="0"/>
              </a:p>
              <a:p>
                <a:endParaRPr lang="en-US" dirty="0" smtClean="0"/>
              </a:p>
              <a:p>
                <a:r>
                  <a:rPr lang="en-US" dirty="0"/>
                  <a:t>in which </a:t>
                </a:r>
                <a:r>
                  <a:rPr lang="en-US" i="1" dirty="0"/>
                  <a:t>k</a:t>
                </a:r>
                <a:r>
                  <a:rPr lang="en-US" dirty="0"/>
                  <a:t> is the rate of discount assuming certainty; </a:t>
                </a:r>
                <a:r>
                  <a:rPr lang="en-US" i="1" dirty="0"/>
                  <a:t>P  </a:t>
                </a:r>
                <a:r>
                  <a:rPr lang="en-US" dirty="0"/>
                  <a:t>can be similarly expressed in terms of and </a:t>
                </a:r>
                <a:r>
                  <a:rPr lang="en-US" dirty="0" smtClean="0"/>
                  <a:t>:</a:t>
                </a:r>
              </a:p>
              <a:p>
                <a:endParaRPr lang="en-US" dirty="0"/>
              </a:p>
              <a:p>
                <a:endParaRPr lang="en-US" dirty="0" smtClean="0"/>
              </a:p>
              <a:p>
                <a:r>
                  <a:rPr lang="en-US" dirty="0"/>
                  <a:t>If </a:t>
                </a:r>
                <a:r>
                  <a:rPr lang="en-US" i="1" dirty="0"/>
                  <a:t>P  </a:t>
                </a:r>
                <a:r>
                  <a:rPr lang="en-US" dirty="0"/>
                  <a:t>in Equation (4.1) is substituted into Equation (4.2), a two-period expression is derived</a:t>
                </a:r>
                <a:r>
                  <a:rPr lang="en-US" dirty="0" smtClean="0"/>
                  <a:t>:</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74848" y="1052736"/>
                <a:ext cx="8229600" cy="5256584"/>
              </a:xfrm>
              <a:blipFill rotWithShape="1">
                <a:blip r:embed="rId3"/>
                <a:stretch>
                  <a:fillRect l="-74" t="-580"/>
                </a:stretch>
              </a:blipFill>
            </p:spPr>
            <p:txBody>
              <a:bodyPr/>
              <a:lstStyle/>
              <a:p>
                <a:r>
                  <a:rPr lang="en-US">
                    <a:noFill/>
                  </a:rPr>
                  <a:t> </a:t>
                </a:r>
              </a:p>
            </p:txBody>
          </p:sp>
        </mc:Fallback>
      </mc:AlternateContent>
      <p:sp>
        <p:nvSpPr>
          <p:cNvPr id="10243"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45" name="Rectangle 7"/>
          <p:cNvSpPr>
            <a:spLocks noChangeArrowheads="1"/>
          </p:cNvSpPr>
          <p:nvPr/>
        </p:nvSpPr>
        <p:spPr bwMode="auto">
          <a:xfrm>
            <a:off x="250825" y="328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extLst>
              <p:ext uri="{D42A27DB-BD31-4B8C-83A1-F6EECF244321}">
                <p14:modId xmlns:p14="http://schemas.microsoft.com/office/powerpoint/2010/main" val="2902637950"/>
              </p:ext>
            </p:extLst>
          </p:nvPr>
        </p:nvGraphicFramePr>
        <p:xfrm>
          <a:off x="3563888" y="3068960"/>
          <a:ext cx="1439862" cy="736600"/>
        </p:xfrm>
        <a:graphic>
          <a:graphicData uri="http://schemas.openxmlformats.org/presentationml/2006/ole">
            <mc:AlternateContent xmlns:mc="http://schemas.openxmlformats.org/markup-compatibility/2006">
              <mc:Choice xmlns:v="urn:schemas-microsoft-com:vml" Requires="v">
                <p:oleObj spid="_x0000_s10290" name="Equation" r:id="rId4" imgW="799753" imgH="406224" progId="Equation.DSMT4">
                  <p:embed/>
                </p:oleObj>
              </mc:Choice>
              <mc:Fallback>
                <p:oleObj name="Equation" r:id="rId4" imgW="799753" imgH="406224"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068960"/>
                        <a:ext cx="14398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7"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extLst>
              <p:ext uri="{D42A27DB-BD31-4B8C-83A1-F6EECF244321}">
                <p14:modId xmlns:p14="http://schemas.microsoft.com/office/powerpoint/2010/main" val="4112783683"/>
              </p:ext>
            </p:extLst>
          </p:nvPr>
        </p:nvGraphicFramePr>
        <p:xfrm>
          <a:off x="3563888" y="4221088"/>
          <a:ext cx="1423988" cy="719137"/>
        </p:xfrm>
        <a:graphic>
          <a:graphicData uri="http://schemas.openxmlformats.org/presentationml/2006/ole">
            <mc:AlternateContent xmlns:mc="http://schemas.openxmlformats.org/markup-compatibility/2006">
              <mc:Choice xmlns:v="urn:schemas-microsoft-com:vml" Requires="v">
                <p:oleObj spid="_x0000_s10291" name="Equation" r:id="rId6" imgW="812447" imgH="406224" progId="Equation.DSMT4">
                  <p:embed/>
                </p:oleObj>
              </mc:Choice>
              <mc:Fallback>
                <p:oleObj name="Equation" r:id="rId6" imgW="812447" imgH="406224"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221088"/>
                        <a:ext cx="14239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Rectangle 11"/>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8" name="Object 8"/>
          <p:cNvGraphicFramePr>
            <a:graphicFrameLocks noChangeAspect="1"/>
          </p:cNvGraphicFramePr>
          <p:nvPr>
            <p:extLst>
              <p:ext uri="{D42A27DB-BD31-4B8C-83A1-F6EECF244321}">
                <p14:modId xmlns:p14="http://schemas.microsoft.com/office/powerpoint/2010/main" val="683251279"/>
              </p:ext>
            </p:extLst>
          </p:nvPr>
        </p:nvGraphicFramePr>
        <p:xfrm>
          <a:off x="2794793" y="5517232"/>
          <a:ext cx="3554413" cy="792163"/>
        </p:xfrm>
        <a:graphic>
          <a:graphicData uri="http://schemas.openxmlformats.org/presentationml/2006/ole">
            <mc:AlternateContent xmlns:mc="http://schemas.openxmlformats.org/markup-compatibility/2006">
              <mc:Choice xmlns:v="urn:schemas-microsoft-com:vml" Requires="v">
                <p:oleObj spid="_x0000_s10292" name="Equation" r:id="rId8" imgW="2005729" imgH="444307" progId="Equation.DSMT4">
                  <p:embed/>
                </p:oleObj>
              </mc:Choice>
              <mc:Fallback>
                <p:oleObj name="Equation" r:id="rId8" imgW="2005729" imgH="444307"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793" y="5517232"/>
                        <a:ext cx="35544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0" name="Rectangle 2"/>
          <p:cNvSpPr txBox="1">
            <a:spLocks noChangeArrowheads="1"/>
          </p:cNvSpPr>
          <p:nvPr/>
        </p:nvSpPr>
        <p:spPr bwMode="auto">
          <a:xfrm>
            <a:off x="498475" y="476250"/>
            <a:ext cx="81470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dirty="0">
                <a:solidFill>
                  <a:schemeClr val="accent1"/>
                </a:solidFill>
                <a:latin typeface="Times New Roman" pitchFamily="18" charset="0"/>
                <a:ea typeface="微軟正黑體" pitchFamily="34" charset="-120"/>
                <a:cs typeface="Times New Roman" pitchFamily="18" charset="0"/>
              </a:rPr>
              <a:t>4.1 DISCOUNTED CASH-FLOW VALUATION THEORY</a:t>
            </a:r>
          </a:p>
        </p:txBody>
      </p:sp>
      <p:sp>
        <p:nvSpPr>
          <p:cNvPr id="3" name="TextBox 2"/>
          <p:cNvSpPr txBox="1"/>
          <p:nvPr/>
        </p:nvSpPr>
        <p:spPr>
          <a:xfrm>
            <a:off x="7380312" y="3068291"/>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(4.1)</a:t>
            </a:r>
          </a:p>
        </p:txBody>
      </p:sp>
      <p:sp>
        <p:nvSpPr>
          <p:cNvPr id="13" name="TextBox 12"/>
          <p:cNvSpPr txBox="1"/>
          <p:nvPr/>
        </p:nvSpPr>
        <p:spPr>
          <a:xfrm>
            <a:off x="7380312" y="436510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(4.2)</a:t>
            </a:r>
          </a:p>
        </p:txBody>
      </p:sp>
      <p:sp>
        <p:nvSpPr>
          <p:cNvPr id="14" name="TextBox 13"/>
          <p:cNvSpPr txBox="1"/>
          <p:nvPr/>
        </p:nvSpPr>
        <p:spPr>
          <a:xfrm>
            <a:off x="7380312" y="5661248"/>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(4.3)</a:t>
            </a:r>
          </a:p>
        </p:txBody>
      </p:sp>
      <p:sp>
        <p:nvSpPr>
          <p:cNvPr id="4" name="Slide Number Placeholder 3"/>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79388" y="476250"/>
            <a:ext cx="8785225" cy="3673475"/>
          </a:xfrm>
        </p:spPr>
        <p:txBody>
          <a:bodyPr rtlCol="0">
            <a:normAutofit/>
          </a:bodyPr>
          <a:lstStyle/>
          <a:p>
            <a:pPr fontAlgn="auto">
              <a:spcAft>
                <a:spcPts val="0"/>
              </a:spcAft>
              <a:buFont typeface="Arial" pitchFamily="34" charset="0"/>
              <a:buChar char="•"/>
              <a:defRPr/>
            </a:pPr>
            <a:r>
              <a:rPr lang="en-US" dirty="0"/>
              <a:t>It can be seen, then, that an infinite time-horizon model can be expressed as </a:t>
            </a:r>
            <a:r>
              <a:rPr lang="en-US" dirty="0" smtClean="0"/>
              <a:t>the</a:t>
            </a:r>
            <a:endParaRPr lang="en-US" altLang="zh-TW" dirty="0"/>
          </a:p>
          <a:p>
            <a:pPr algn="r" fontAlgn="auto">
              <a:spcAft>
                <a:spcPts val="0"/>
              </a:spcAft>
              <a:buFont typeface="Arial" pitchFamily="34" charset="0"/>
              <a:buChar char="•"/>
              <a:defRPr/>
            </a:pPr>
            <a:endParaRPr lang="en-US" altLang="zh-TW" dirty="0"/>
          </a:p>
          <a:p>
            <a:pPr marL="0" indent="0" algn="r" fontAlgn="auto">
              <a:spcAft>
                <a:spcPts val="0"/>
              </a:spcAft>
              <a:buFont typeface="Arial" pitchFamily="34" charset="0"/>
              <a:buNone/>
              <a:defRPr/>
            </a:pPr>
            <a:r>
              <a:rPr lang="en-US" altLang="zh-TW" sz="1800" dirty="0"/>
              <a:t>(4.4)</a:t>
            </a:r>
          </a:p>
          <a:p>
            <a:pPr algn="r" fontAlgn="auto">
              <a:spcAft>
                <a:spcPts val="0"/>
              </a:spcAft>
              <a:buFont typeface="Arial" pitchFamily="34" charset="0"/>
              <a:buChar char="•"/>
              <a:defRPr/>
            </a:pPr>
            <a:endParaRPr lang="en-US" altLang="zh-TW" dirty="0"/>
          </a:p>
          <a:p>
            <a:pPr fontAlgn="auto">
              <a:spcAft>
                <a:spcPts val="0"/>
              </a:spcAft>
              <a:buFont typeface="Arial" pitchFamily="34" charset="0"/>
              <a:buChar char="•"/>
              <a:defRPr/>
            </a:pPr>
            <a:r>
              <a:rPr lang="en-US" dirty="0"/>
              <a:t>Equation (4.4) may be re-expressed in terms of total market value </a:t>
            </a:r>
            <a:r>
              <a:rPr lang="en-US" i="1" dirty="0"/>
              <a:t>MV </a:t>
            </a:r>
            <a:r>
              <a:rPr lang="en-US" dirty="0"/>
              <a:t>:</a:t>
            </a:r>
          </a:p>
          <a:p>
            <a:pPr algn="r" fontAlgn="auto">
              <a:spcAft>
                <a:spcPts val="0"/>
              </a:spcAft>
              <a:buFont typeface="Arial" pitchFamily="34" charset="0"/>
              <a:buChar char="•"/>
              <a:defRPr/>
            </a:pPr>
            <a:endParaRPr lang="en-US" altLang="zh-TW" dirty="0"/>
          </a:p>
          <a:p>
            <a:pPr marL="0" indent="0" algn="r" fontAlgn="auto">
              <a:spcAft>
                <a:spcPts val="0"/>
              </a:spcAft>
              <a:buFont typeface="Arial" pitchFamily="34" charset="0"/>
              <a:buNone/>
              <a:defRPr/>
            </a:pPr>
            <a:r>
              <a:rPr lang="en-US" altLang="zh-TW" sz="1800" dirty="0"/>
              <a:t>(4.5</a:t>
            </a:r>
            <a:r>
              <a:rPr lang="en-US" altLang="zh-TW" sz="1800" dirty="0" smtClean="0"/>
              <a:t>)</a:t>
            </a:r>
          </a:p>
          <a:p>
            <a:pPr marL="0" indent="0" algn="r" fontAlgn="auto">
              <a:spcAft>
                <a:spcPts val="0"/>
              </a:spcAft>
              <a:buFont typeface="Arial" pitchFamily="34" charset="0"/>
              <a:buNone/>
              <a:defRPr/>
            </a:pPr>
            <a:endParaRPr lang="en-US" altLang="zh-TW" dirty="0"/>
          </a:p>
          <a:p>
            <a:pPr fontAlgn="auto">
              <a:spcAft>
                <a:spcPts val="0"/>
              </a:spcAft>
              <a:buFont typeface="Arial" pitchFamily="34" charset="0"/>
              <a:buChar char="•"/>
              <a:defRPr/>
            </a:pPr>
            <a:r>
              <a:rPr lang="en-US" dirty="0"/>
              <a:t>in which </a:t>
            </a:r>
            <a:r>
              <a:rPr lang="en-US" i="1" dirty="0"/>
              <a:t>D  = </a:t>
            </a:r>
            <a:r>
              <a:rPr lang="en-US" dirty="0"/>
              <a:t>total dollars of dividends paid during year</a:t>
            </a:r>
            <a:r>
              <a:rPr lang="en-US" i="1" dirty="0"/>
              <a:t> t</a:t>
            </a:r>
            <a:r>
              <a:rPr lang="en-US" dirty="0"/>
              <a:t>.</a:t>
            </a:r>
          </a:p>
          <a:p>
            <a:pPr marL="0" indent="0" fontAlgn="auto">
              <a:spcAft>
                <a:spcPts val="0"/>
              </a:spcAft>
              <a:buFont typeface="Arial" pitchFamily="34" charset="0"/>
              <a:buNone/>
              <a:defRPr/>
            </a:pPr>
            <a:endParaRPr lang="en-US" altLang="zh-TW" dirty="0"/>
          </a:p>
        </p:txBody>
      </p:sp>
      <p:sp>
        <p:nvSpPr>
          <p:cNvPr id="11267"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nvGraphicFramePr>
        <p:xfrm>
          <a:off x="3127375" y="1125538"/>
          <a:ext cx="1770063" cy="790575"/>
        </p:xfrm>
        <a:graphic>
          <a:graphicData uri="http://schemas.openxmlformats.org/presentationml/2006/ole">
            <mc:AlternateContent xmlns:mc="http://schemas.openxmlformats.org/markup-compatibility/2006">
              <mc:Choice xmlns:v="urn:schemas-microsoft-com:vml" Requires="v">
                <p:oleObj spid="_x0000_s11297" name="Equation" r:id="rId3" imgW="1002865" imgH="444307" progId="Equation.DSMT4">
                  <p:embed/>
                </p:oleObj>
              </mc:Choice>
              <mc:Fallback>
                <p:oleObj name="Equation" r:id="rId3" imgW="1002865" imgH="44430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75" y="1125538"/>
                        <a:ext cx="1770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p:cNvGraphicFramePr>
            <a:graphicFrameLocks noChangeAspect="1"/>
          </p:cNvGraphicFramePr>
          <p:nvPr/>
        </p:nvGraphicFramePr>
        <p:xfrm>
          <a:off x="2987675" y="2416175"/>
          <a:ext cx="2055813" cy="806450"/>
        </p:xfrm>
        <a:graphic>
          <a:graphicData uri="http://schemas.openxmlformats.org/presentationml/2006/ole">
            <mc:AlternateContent xmlns:mc="http://schemas.openxmlformats.org/markup-compatibility/2006">
              <mc:Choice xmlns:v="urn:schemas-microsoft-com:vml" Requires="v">
                <p:oleObj spid="_x0000_s11298" name="Equation" r:id="rId5" imgW="1143000" imgH="444500" progId="Equation.DSMT4">
                  <p:embed/>
                </p:oleObj>
              </mc:Choice>
              <mc:Fallback>
                <p:oleObj name="Equation" r:id="rId5" imgW="1143000" imgH="4445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2416175"/>
                        <a:ext cx="20558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147050" cy="595313"/>
          </a:xfrm>
        </p:spPr>
        <p:txBody>
          <a:bodyPr/>
          <a:lstStyle/>
          <a:p>
            <a:r>
              <a:rPr lang="en-US" altLang="zh-TW" sz="4000" smtClean="0"/>
              <a:t>Sample Problem 4.1</a:t>
            </a:r>
          </a:p>
        </p:txBody>
      </p:sp>
      <p:sp>
        <p:nvSpPr>
          <p:cNvPr id="12291" name="Rectangle 3"/>
          <p:cNvSpPr>
            <a:spLocks noGrp="1" noChangeArrowheads="1"/>
          </p:cNvSpPr>
          <p:nvPr>
            <p:ph idx="1"/>
          </p:nvPr>
        </p:nvSpPr>
        <p:spPr>
          <a:xfrm>
            <a:off x="179388" y="1052513"/>
            <a:ext cx="8785225" cy="5616575"/>
          </a:xfrm>
        </p:spPr>
        <p:txBody>
          <a:bodyPr/>
          <a:lstStyle/>
          <a:p>
            <a:pPr>
              <a:buFont typeface="Wingdings" pitchFamily="2" charset="2"/>
              <a:buNone/>
            </a:pPr>
            <a:r>
              <a:rPr lang="en-US" altLang="zh-TW" sz="2800" dirty="0" smtClean="0"/>
              <a:t>    XYZ Company will pay dividends of $3 and $4 in years one and two, respectively. In addition, the market price per share is predicted to be $30 at the end of second year, and the discount rate is 12 percent. Substituting this information into Equation (4.3) the current theoretical price per share can be calculated.</a:t>
            </a:r>
          </a:p>
          <a:p>
            <a:pPr>
              <a:buFont typeface="Wingdings" pitchFamily="2" charset="2"/>
              <a:buNone/>
            </a:pPr>
            <a:endParaRPr lang="en-US" altLang="zh-TW" sz="2800" dirty="0" smtClean="0"/>
          </a:p>
          <a:p>
            <a:pPr>
              <a:buFont typeface="Wingdings" pitchFamily="2" charset="2"/>
              <a:buNone/>
            </a:pPr>
            <a:r>
              <a:rPr lang="en-US" altLang="zh-TW" sz="2800" dirty="0" smtClean="0"/>
              <a:t>    Solution </a:t>
            </a:r>
          </a:p>
        </p:txBody>
      </p:sp>
      <p:sp>
        <p:nvSpPr>
          <p:cNvPr id="122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3" name="Object 4"/>
          <p:cNvGraphicFramePr>
            <a:graphicFrameLocks noChangeAspect="1"/>
          </p:cNvGraphicFramePr>
          <p:nvPr/>
        </p:nvGraphicFramePr>
        <p:xfrm>
          <a:off x="2193925" y="4941888"/>
          <a:ext cx="4249738" cy="1593850"/>
        </p:xfrm>
        <a:graphic>
          <a:graphicData uri="http://schemas.openxmlformats.org/presentationml/2006/ole">
            <mc:AlternateContent xmlns:mc="http://schemas.openxmlformats.org/markup-compatibility/2006">
              <mc:Choice xmlns:v="urn:schemas-microsoft-com:vml" Requires="v">
                <p:oleObj spid="_x0000_s12307" name="Equation" r:id="rId3" imgW="1752600" imgH="660400" progId="Equation.DSMT4">
                  <p:embed/>
                </p:oleObj>
              </mc:Choice>
              <mc:Fallback>
                <p:oleObj name="Equation" r:id="rId3" imgW="1752600" imgH="660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4941888"/>
                        <a:ext cx="42497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147050" cy="595313"/>
          </a:xfrm>
        </p:spPr>
        <p:txBody>
          <a:bodyPr/>
          <a:lstStyle/>
          <a:p>
            <a:r>
              <a:rPr lang="en-US" altLang="zh-TW" sz="2800" dirty="0" smtClean="0"/>
              <a:t>4.2 BOND VALUATION</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179388" y="1052513"/>
                <a:ext cx="8785225" cy="5616575"/>
              </a:xfrm>
            </p:spPr>
            <p:txBody>
              <a:bodyPr/>
              <a:lstStyle/>
              <a:p>
                <a:pPr>
                  <a:buFont typeface="Wingdings" pitchFamily="2" charset="2"/>
                  <a:buNone/>
                </a:pPr>
                <a:r>
                  <a:rPr lang="en-US" b="1" dirty="0"/>
                  <a:t>Bond valuation</a:t>
                </a:r>
                <a:r>
                  <a:rPr lang="en-US" dirty="0"/>
                  <a:t> is a relatively easy process, as the income stream the bondholder will receive is known with a high degree of certainty. </a:t>
                </a:r>
                <a:r>
                  <a:rPr lang="en-US" altLang="zh-TW" dirty="0" smtClean="0"/>
                  <a:t>                                               </a:t>
                </a:r>
              </a:p>
              <a:p>
                <a:pPr>
                  <a:buFont typeface="Wingdings" pitchFamily="2" charset="2"/>
                  <a:buNone/>
                </a:pPr>
                <a:endParaRPr lang="en-US" altLang="zh-TW" dirty="0"/>
              </a:p>
              <a:p>
                <a:pPr>
                  <a:buFont typeface="Wingdings" pitchFamily="2" charset="2"/>
                  <a:buNone/>
                </a:pPr>
                <a:endParaRPr lang="en-US" altLang="zh-TW" dirty="0" smtClean="0"/>
              </a:p>
              <a:p>
                <a:pPr>
                  <a:buFont typeface="Wingdings" pitchFamily="2" charset="2"/>
                  <a:buNone/>
                </a:pPr>
                <a:endParaRPr lang="en-US" altLang="zh-TW" dirty="0"/>
              </a:p>
              <a:p>
                <a:pPr>
                  <a:buFont typeface="Wingdings" pitchFamily="2" charset="2"/>
                  <a:buNone/>
                </a:pPr>
                <a:endParaRPr lang="en-US" altLang="zh-TW" dirty="0" smtClean="0"/>
              </a:p>
              <a:p>
                <a:pPr>
                  <a:buFont typeface="Wingdings" pitchFamily="2" charset="2"/>
                  <a:buNone/>
                </a:pPr>
                <a:r>
                  <a:rPr lang="en-US" altLang="zh-TW" dirty="0" smtClean="0"/>
                  <a:t>where:</a:t>
                </a:r>
              </a:p>
              <a:p>
                <a:pPr>
                  <a:buFont typeface="Wingdings" pitchFamily="2" charset="2"/>
                  <a:buNone/>
                </a:pPr>
                <a:r>
                  <a:rPr lang="en-US" altLang="zh-TW" dirty="0" smtClean="0"/>
                  <a:t>   PV</a:t>
                </a:r>
                <a:r>
                  <a:rPr lang="en-US" altLang="zh-TW" b="1" dirty="0" smtClean="0"/>
                  <a:t>  </a:t>
                </a:r>
                <a:r>
                  <a:rPr lang="zh-TW" altLang="en-US" b="1" dirty="0" smtClean="0"/>
                  <a:t>＝</a:t>
                </a:r>
                <a:r>
                  <a:rPr lang="zh-TW" altLang="en-US" dirty="0" smtClean="0"/>
                  <a:t> </a:t>
                </a:r>
                <a:r>
                  <a:rPr lang="en-US" altLang="zh-TW" dirty="0" smtClean="0"/>
                  <a:t>present value of the bond;</a:t>
                </a:r>
              </a:p>
              <a:p>
                <a:pPr>
                  <a:buFont typeface="Wingdings" pitchFamily="2" charset="2"/>
                  <a:buNone/>
                </a:pPr>
                <a:r>
                  <a:rPr lang="en-US" altLang="zh-TW" dirty="0" smtClean="0"/>
                  <a:t>    </a:t>
                </a:r>
                <a:r>
                  <a:rPr lang="en-US" altLang="zh-TW" i="1" dirty="0" smtClean="0"/>
                  <a:t>n    </a:t>
                </a:r>
                <a:r>
                  <a:rPr lang="zh-TW" altLang="en-US" b="1" dirty="0" smtClean="0"/>
                  <a:t>＝ </a:t>
                </a:r>
                <a:r>
                  <a:rPr lang="en-US" altLang="zh-TW" dirty="0" smtClean="0"/>
                  <a:t>the number of periods to maturity;</a:t>
                </a:r>
              </a:p>
              <a:p>
                <a:pPr>
                  <a:buFont typeface="Wingdings" pitchFamily="2" charset="2"/>
                  <a:buNone/>
                </a:pPr>
                <a:r>
                  <a:rPr lang="en-US" altLang="zh-TW" dirty="0" smtClean="0"/>
                  <a:t>  </a:t>
                </a:r>
                <a:r>
                  <a:rPr lang="en-US" altLang="zh-TW" dirty="0" err="1" smtClean="0"/>
                  <a:t>CF</a:t>
                </a:r>
                <a:r>
                  <a:rPr lang="en-US" altLang="zh-TW" baseline="-25000" dirty="0" err="1" smtClean="0"/>
                  <a:t>t</a:t>
                </a:r>
                <a:r>
                  <a:rPr lang="en-US" altLang="zh-TW" dirty="0" smtClean="0"/>
                  <a:t>  </a:t>
                </a:r>
                <a:r>
                  <a:rPr lang="zh-TW" altLang="en-US" b="1" dirty="0" smtClean="0"/>
                  <a:t>＝</a:t>
                </a:r>
                <a:r>
                  <a:rPr lang="zh-TW" altLang="en-US" dirty="0" smtClean="0"/>
                  <a:t> </a:t>
                </a:r>
                <a:r>
                  <a:rPr lang="en-US" altLang="zh-TW" dirty="0" smtClean="0"/>
                  <a:t>the cash flow (interest and principal) received in </a:t>
                </a:r>
                <a:br>
                  <a:rPr lang="en-US" altLang="zh-TW" dirty="0" smtClean="0"/>
                </a:br>
                <a:r>
                  <a:rPr lang="en-US" altLang="zh-TW" dirty="0" smtClean="0"/>
                  <a:t>           period </a:t>
                </a:r>
                <a:r>
                  <a:rPr lang="en-US" altLang="zh-TW" i="1" dirty="0" smtClean="0"/>
                  <a:t>t</a:t>
                </a:r>
                <a:r>
                  <a:rPr lang="en-US" altLang="zh-TW" dirty="0" smtClean="0"/>
                  <a:t>;</a:t>
                </a:r>
              </a:p>
              <a:p>
                <a:pPr>
                  <a:buFont typeface="Wingdings" pitchFamily="2" charset="2"/>
                  <a:buNone/>
                </a:pPr>
                <a:r>
                  <a:rPr lang="en-US" altLang="zh-TW" dirty="0" smtClean="0"/>
                  <a:t>   </a:t>
                </a:r>
                <a14:m>
                  <m:oMath xmlns:m="http://schemas.openxmlformats.org/officeDocument/2006/math">
                    <m:sSub>
                      <m:sSubPr>
                        <m:ctrlPr>
                          <a:rPr lang="en-US" i="1">
                            <a:latin typeface="Cambria Math"/>
                          </a:rPr>
                        </m:ctrlPr>
                      </m:sSubPr>
                      <m:e>
                        <m:r>
                          <a:rPr lang="en-US" i="1">
                            <a:latin typeface="Cambria Math"/>
                          </a:rPr>
                          <m:t>𝑘</m:t>
                        </m:r>
                      </m:e>
                      <m:sub>
                        <m:r>
                          <a:rPr lang="en-US" i="1">
                            <a:latin typeface="Cambria Math"/>
                          </a:rPr>
                          <m:t>𝑏</m:t>
                        </m:r>
                      </m:sub>
                    </m:sSub>
                  </m:oMath>
                </a14:m>
                <a:r>
                  <a:rPr lang="en-US" altLang="zh-TW" b="1" dirty="0" smtClean="0"/>
                  <a:t>    =</a:t>
                </a:r>
                <a:r>
                  <a:rPr lang="zh-TW" altLang="en-US" b="1" dirty="0" smtClean="0"/>
                  <a:t> </a:t>
                </a:r>
                <a:r>
                  <a:rPr lang="en-US" altLang="zh-TW" dirty="0" smtClean="0"/>
                  <a:t>the required rate of return of the bondholders (equal </a:t>
                </a:r>
                <a:br>
                  <a:rPr lang="en-US" altLang="zh-TW" dirty="0" smtClean="0"/>
                </a:br>
                <a:r>
                  <a:rPr lang="en-US" altLang="zh-TW" dirty="0" smtClean="0"/>
                  <a:t>           to risk-free rate </a:t>
                </a:r>
                <a:r>
                  <a:rPr lang="en-US" altLang="zh-TW" i="1" dirty="0" err="1" smtClean="0"/>
                  <a:t>i</a:t>
                </a:r>
                <a:r>
                  <a:rPr lang="en-US" altLang="zh-TW" i="1" dirty="0" smtClean="0"/>
                  <a:t> </a:t>
                </a:r>
                <a:r>
                  <a:rPr lang="en-US" altLang="zh-TW" dirty="0" smtClean="0"/>
                  <a:t>plus a risk premium).</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179388" y="1052513"/>
                <a:ext cx="8785225" cy="5616575"/>
              </a:xfrm>
              <a:blipFill rotWithShape="1">
                <a:blip r:embed="rId3"/>
                <a:stretch>
                  <a:fillRect l="-693" t="-543"/>
                </a:stretch>
              </a:blipFill>
            </p:spPr>
            <p:txBody>
              <a:bodyPr/>
              <a:lstStyle/>
              <a:p>
                <a:r>
                  <a:rPr lang="en-US">
                    <a:noFill/>
                  </a:rPr>
                  <a:t> </a:t>
                </a:r>
              </a:p>
            </p:txBody>
          </p:sp>
        </mc:Fallback>
      </mc:AlternateContent>
      <p:sp>
        <p:nvSpPr>
          <p:cNvPr id="1434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4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3" name="Object 6"/>
          <p:cNvGraphicFramePr>
            <a:graphicFrameLocks noChangeAspect="1"/>
          </p:cNvGraphicFramePr>
          <p:nvPr>
            <p:extLst>
              <p:ext uri="{D42A27DB-BD31-4B8C-83A1-F6EECF244321}">
                <p14:modId xmlns:p14="http://schemas.microsoft.com/office/powerpoint/2010/main" val="3314693185"/>
              </p:ext>
            </p:extLst>
          </p:nvPr>
        </p:nvGraphicFramePr>
        <p:xfrm>
          <a:off x="2267744" y="2060848"/>
          <a:ext cx="1944216" cy="785190"/>
        </p:xfrm>
        <a:graphic>
          <a:graphicData uri="http://schemas.openxmlformats.org/presentationml/2006/ole">
            <mc:AlternateContent xmlns:mc="http://schemas.openxmlformats.org/markup-compatibility/2006">
              <mc:Choice xmlns:v="urn:schemas-microsoft-com:vml" Requires="v">
                <p:oleObj spid="_x0000_s14357" name="Equation" r:id="rId4" imgW="1040948" imgH="418918" progId="Equation.DSMT4">
                  <p:embed/>
                </p:oleObj>
              </mc:Choice>
              <mc:Fallback>
                <p:oleObj name="Equation" r:id="rId4" imgW="1040948" imgH="418918"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060848"/>
                        <a:ext cx="1944216" cy="785190"/>
                      </a:xfrm>
                      <a:prstGeom prst="rect">
                        <a:avLst/>
                      </a:prstGeom>
                      <a:noFill/>
                      <a:ln>
                        <a:noFill/>
                      </a:ln>
                    </p:spPr>
                  </p:pic>
                </p:oleObj>
              </mc:Fallback>
            </mc:AlternateContent>
          </a:graphicData>
        </a:graphic>
      </p:graphicFrame>
      <p:sp>
        <p:nvSpPr>
          <p:cNvPr id="9" name="TextBox 8"/>
          <p:cNvSpPr txBox="1"/>
          <p:nvPr/>
        </p:nvSpPr>
        <p:spPr>
          <a:xfrm>
            <a:off x="7092280" y="220486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(4.6)</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9388" y="1052513"/>
            <a:ext cx="8785225" cy="5616575"/>
          </a:xfrm>
        </p:spPr>
        <p:txBody>
          <a:bodyPr/>
          <a:lstStyle/>
          <a:p>
            <a:r>
              <a:rPr lang="en-US" dirty="0" smtClean="0"/>
              <a:t>The </a:t>
            </a:r>
            <a:r>
              <a:rPr lang="en-US" dirty="0"/>
              <a:t>first (and most extreme) case of bond valuation involves a </a:t>
            </a:r>
            <a:r>
              <a:rPr lang="en-US" b="1" dirty="0"/>
              <a:t>perpetuity</a:t>
            </a:r>
            <a:r>
              <a:rPr lang="en-US" dirty="0"/>
              <a:t>, a bond with no maturity date and perpetual interest payments</a:t>
            </a:r>
            <a:r>
              <a:rPr lang="en-US" dirty="0" smtClean="0"/>
              <a:t>.</a:t>
            </a:r>
          </a:p>
          <a:p>
            <a:r>
              <a:rPr lang="en-US" dirty="0" smtClean="0"/>
              <a:t>Such </a:t>
            </a:r>
            <a:r>
              <a:rPr lang="en-US" dirty="0"/>
              <a:t>bonds are called </a:t>
            </a:r>
            <a:r>
              <a:rPr lang="en-US" i="1" dirty="0" err="1"/>
              <a:t>consols</a:t>
            </a:r>
            <a:r>
              <a:rPr lang="en-US" dirty="0"/>
              <a:t>, and the owners are entitled to a fixed amount of interest income annually in perpetuity. </a:t>
            </a:r>
            <a:endParaRPr lang="en-US" altLang="zh-TW" dirty="0" smtClean="0"/>
          </a:p>
          <a:p>
            <a:r>
              <a:rPr lang="en-US" dirty="0"/>
              <a:t>In this case, Equation (4.6) collapses into</a:t>
            </a:r>
            <a:r>
              <a:rPr lang="en-US" dirty="0" smtClean="0"/>
              <a:t>:</a:t>
            </a:r>
          </a:p>
          <a:p>
            <a:endParaRPr lang="en-US" dirty="0"/>
          </a:p>
          <a:p>
            <a:endParaRPr lang="en-US" dirty="0" smtClean="0"/>
          </a:p>
          <a:p>
            <a:endParaRPr lang="en-US" dirty="0"/>
          </a:p>
          <a:p>
            <a:r>
              <a:rPr lang="en-US" dirty="0"/>
              <a:t>For example, if the stated annual interest payment on the perpetuity bond is $50 and the required rate of return in the market is 10%, the price of the security is stated</a:t>
            </a:r>
            <a:r>
              <a:rPr lang="en-US" dirty="0" smtClean="0"/>
              <a:t>:</a:t>
            </a:r>
            <a:endParaRPr lang="en-US" altLang="zh-TW" dirty="0" smtClean="0"/>
          </a:p>
          <a:p>
            <a:pPr>
              <a:buFont typeface="Wingdings" pitchFamily="2" charset="2"/>
              <a:buNone/>
            </a:pPr>
            <a:r>
              <a:rPr lang="en-US" altLang="zh-TW" dirty="0" smtClean="0"/>
              <a:t>               PV </a:t>
            </a:r>
            <a:r>
              <a:rPr lang="zh-TW" altLang="en-US" dirty="0" smtClean="0"/>
              <a:t>＝ </a:t>
            </a:r>
            <a:r>
              <a:rPr lang="en-US" altLang="zh-TW" dirty="0" smtClean="0"/>
              <a:t>$50/0.10 </a:t>
            </a:r>
            <a:r>
              <a:rPr lang="zh-TW" altLang="en-US" dirty="0" smtClean="0"/>
              <a:t>＝ </a:t>
            </a:r>
            <a:r>
              <a:rPr lang="en-US" altLang="zh-TW" dirty="0" smtClean="0"/>
              <a:t>$500 </a:t>
            </a:r>
          </a:p>
          <a:p>
            <a:pPr>
              <a:buFont typeface="Wingdings" pitchFamily="2" charset="2"/>
              <a:buNone/>
            </a:pPr>
            <a:endParaRPr lang="en-US" altLang="zh-TW" dirty="0" smtClean="0"/>
          </a:p>
          <a:p>
            <a:r>
              <a:rPr lang="en-US" dirty="0"/>
              <a:t>If its issuing price had been $1,000, it can be seen that the required rate of return would have been only 5% (  </a:t>
            </a:r>
            <a:r>
              <a:rPr lang="zh-TW" altLang="en-US" dirty="0"/>
              <a:t>＝</a:t>
            </a:r>
            <a:r>
              <a:rPr lang="en-US" dirty="0"/>
              <a:t> CF/PV </a:t>
            </a:r>
            <a:r>
              <a:rPr lang="zh-TW" altLang="en-US" dirty="0"/>
              <a:t>＝</a:t>
            </a:r>
            <a:r>
              <a:rPr lang="en-US" dirty="0"/>
              <a:t> $50/$1000 </a:t>
            </a:r>
            <a:r>
              <a:rPr lang="zh-TW" altLang="en-US" dirty="0"/>
              <a:t>＝</a:t>
            </a:r>
            <a:r>
              <a:rPr lang="en-US" dirty="0"/>
              <a:t> 0.05, or 5%).</a:t>
            </a:r>
          </a:p>
          <a:p>
            <a:pPr>
              <a:buFont typeface="Wingdings" pitchFamily="2" charset="2"/>
              <a:buNone/>
            </a:pPr>
            <a:endParaRPr lang="en-US" altLang="zh-TW" dirty="0" smtClean="0"/>
          </a:p>
        </p:txBody>
      </p:sp>
      <p:sp>
        <p:nvSpPr>
          <p:cNvPr id="15364"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5" name="Object 4"/>
          <p:cNvGraphicFramePr>
            <a:graphicFrameLocks noChangeAspect="1"/>
          </p:cNvGraphicFramePr>
          <p:nvPr>
            <p:extLst>
              <p:ext uri="{D42A27DB-BD31-4B8C-83A1-F6EECF244321}">
                <p14:modId xmlns:p14="http://schemas.microsoft.com/office/powerpoint/2010/main" val="2379873706"/>
              </p:ext>
            </p:extLst>
          </p:nvPr>
        </p:nvGraphicFramePr>
        <p:xfrm>
          <a:off x="3635896" y="2854648"/>
          <a:ext cx="1076613" cy="720080"/>
        </p:xfrm>
        <a:graphic>
          <a:graphicData uri="http://schemas.openxmlformats.org/presentationml/2006/ole">
            <mc:AlternateContent xmlns:mc="http://schemas.openxmlformats.org/markup-compatibility/2006">
              <mc:Choice xmlns:v="urn:schemas-microsoft-com:vml" Requires="v">
                <p:oleObj spid="_x0000_s15379" name="Equation" r:id="rId3" imgW="622030" imgH="418918" progId="Equation.DSMT4">
                  <p:embed/>
                </p:oleObj>
              </mc:Choice>
              <mc:Fallback>
                <p:oleObj name="Equation" r:id="rId3" imgW="622030" imgH="418918"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854648"/>
                        <a:ext cx="1076613" cy="720080"/>
                      </a:xfrm>
                      <a:prstGeom prst="rect">
                        <a:avLst/>
                      </a:prstGeom>
                      <a:noFill/>
                      <a:ln>
                        <a:noFill/>
                      </a:ln>
                    </p:spPr>
                  </p:pic>
                </p:oleObj>
              </mc:Fallback>
            </mc:AlternateContent>
          </a:graphicData>
        </a:graphic>
      </p:graphicFrame>
      <p:sp>
        <p:nvSpPr>
          <p:cNvPr id="6" name="Rectangle 2"/>
          <p:cNvSpPr txBox="1">
            <a:spLocks noChangeArrowheads="1"/>
          </p:cNvSpPr>
          <p:nvPr/>
        </p:nvSpPr>
        <p:spPr bwMode="auto">
          <a:xfrm>
            <a:off x="498475" y="404664"/>
            <a:ext cx="81470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a:lstStyle>
          <a:p>
            <a:r>
              <a:rPr lang="en-US" altLang="zh-TW" sz="2800" dirty="0" smtClean="0"/>
              <a:t>4.2.1 Perpetuity</a:t>
            </a:r>
          </a:p>
        </p:txBody>
      </p:sp>
      <p:sp>
        <p:nvSpPr>
          <p:cNvPr id="8" name="TextBox 7"/>
          <p:cNvSpPr txBox="1"/>
          <p:nvPr/>
        </p:nvSpPr>
        <p:spPr>
          <a:xfrm>
            <a:off x="7092280" y="2782194"/>
            <a:ext cx="864096" cy="43249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(4.7)</a:t>
            </a:r>
          </a:p>
        </p:txBody>
      </p:sp>
      <p:sp>
        <p:nvSpPr>
          <p:cNvPr id="2" name="Slide Number Placeholder 1"/>
          <p:cNvSpPr>
            <a:spLocks noGrp="1"/>
          </p:cNvSpPr>
          <p:nvPr>
            <p:ph type="sldNum" sz="quarter" idx="11"/>
          </p:nvPr>
        </p:nvSpPr>
        <p:spPr/>
        <p:txBody>
          <a:bodyPr/>
          <a:lstStyle/>
          <a:p>
            <a:fld id="{096C773D-AEFE-46FE-8D0E-2F98956412E0}"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524</TotalTime>
  <Words>4332</Words>
  <Application>Microsoft Office PowerPoint</Application>
  <PresentationFormat>On-screen Show (4:3)</PresentationFormat>
  <Paragraphs>441</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Book Powerpoint FINAL</vt:lpstr>
      <vt:lpstr>Equation</vt:lpstr>
      <vt:lpstr>PowerPoint Presentation</vt:lpstr>
      <vt:lpstr>Chapter Outline</vt:lpstr>
      <vt:lpstr>Theories</vt:lpstr>
      <vt:lpstr>PowerPoint Presentation</vt:lpstr>
      <vt:lpstr>PowerPoint Presentation</vt:lpstr>
      <vt:lpstr>PowerPoint Presentation</vt:lpstr>
      <vt:lpstr>Sample Problem 4.1</vt:lpstr>
      <vt:lpstr>4.2 BOND VALUATION</vt:lpstr>
      <vt:lpstr>PowerPoint Presentation</vt:lpstr>
      <vt:lpstr>4.2.2 Term Bonds</vt:lpstr>
      <vt:lpstr>Sample Problem 4.2</vt:lpstr>
      <vt:lpstr>PowerPoint Presentation</vt:lpstr>
      <vt:lpstr>4.3 COMMON-STOCK VALUATION </vt:lpstr>
      <vt:lpstr>4.3 COMMON-STOCK VALUATION </vt:lpstr>
      <vt:lpstr>PowerPoint Presentation</vt:lpstr>
      <vt:lpstr>Sample Problem 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4.4.1 Review and Extension of M and M Proposition I</vt:lpstr>
      <vt:lpstr>PowerPoint Presentation</vt:lpstr>
      <vt:lpstr>4.4.2  Miller’s Proposition on Debt and Taxes</vt:lpstr>
      <vt:lpstr>PowerPoint Presentation</vt:lpstr>
      <vt:lpstr>PowerPoint Presentation</vt:lpstr>
      <vt:lpstr>PowerPoint Presentation</vt:lpstr>
      <vt:lpstr>PowerPoint Presentation</vt:lpstr>
      <vt:lpstr>4.5 THE TAX REFORM ACT OF 1986 AND ITS IMPACT ON FIRM VALUE   </vt:lpstr>
      <vt:lpstr>4.6 Corporate Response to the Tax Reform Act of 1986</vt:lpstr>
      <vt:lpstr>4.7 CAPITAL ASSET PRICING MODEL (CAPM) </vt:lpstr>
      <vt:lpstr>PowerPoint Presentation</vt:lpstr>
      <vt:lpstr>PowerPoint Presentation</vt:lpstr>
      <vt:lpstr>CAPITAL ASSET PRICING MODEL (CAPM) </vt:lpstr>
      <vt:lpstr>PowerPoint Presentation</vt:lpstr>
      <vt:lpstr>Sample Problem 4.4</vt:lpstr>
      <vt:lpstr>4.8 Option Valuation</vt:lpstr>
      <vt:lpstr>PowerPoint Presentation</vt:lpstr>
      <vt:lpstr>PowerPoint Presentation</vt:lpstr>
      <vt:lpstr>Sample Problem 4.6</vt:lpstr>
      <vt:lpstr>PowerPoint Presentation</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48</cp:revision>
  <dcterms:created xsi:type="dcterms:W3CDTF">2007-09-20T02:14:05Z</dcterms:created>
  <dcterms:modified xsi:type="dcterms:W3CDTF">2013-01-22T17:54:02Z</dcterms:modified>
</cp:coreProperties>
</file>